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1"/>
  </p:notesMasterIdLst>
  <p:sldIdLst>
    <p:sldId id="395" r:id="rId4"/>
    <p:sldId id="257" r:id="rId5"/>
    <p:sldId id="272" r:id="rId6"/>
    <p:sldId id="267" r:id="rId7"/>
    <p:sldId id="263" r:id="rId8"/>
    <p:sldId id="264" r:id="rId9"/>
    <p:sldId id="269" r:id="rId10"/>
    <p:sldId id="397" r:id="rId11"/>
    <p:sldId id="268" r:id="rId12"/>
    <p:sldId id="270" r:id="rId13"/>
    <p:sldId id="293" r:id="rId14"/>
    <p:sldId id="300" r:id="rId15"/>
    <p:sldId id="301" r:id="rId16"/>
    <p:sldId id="309" r:id="rId17"/>
    <p:sldId id="302" r:id="rId18"/>
    <p:sldId id="308" r:id="rId19"/>
    <p:sldId id="311" r:id="rId20"/>
    <p:sldId id="312" r:id="rId21"/>
    <p:sldId id="314" r:id="rId22"/>
    <p:sldId id="320" r:id="rId23"/>
    <p:sldId id="321" r:id="rId24"/>
    <p:sldId id="313" r:id="rId25"/>
    <p:sldId id="303" r:id="rId26"/>
    <p:sldId id="353" r:id="rId27"/>
    <p:sldId id="354" r:id="rId28"/>
    <p:sldId id="317" r:id="rId29"/>
    <p:sldId id="318" r:id="rId30"/>
    <p:sldId id="322" r:id="rId31"/>
    <p:sldId id="355" r:id="rId32"/>
    <p:sldId id="305" r:id="rId33"/>
    <p:sldId id="325" r:id="rId34"/>
    <p:sldId id="331" r:id="rId35"/>
    <p:sldId id="334" r:id="rId36"/>
    <p:sldId id="335" r:id="rId37"/>
    <p:sldId id="336" r:id="rId38"/>
    <p:sldId id="332" r:id="rId39"/>
    <p:sldId id="338" r:id="rId40"/>
    <p:sldId id="333" r:id="rId41"/>
    <p:sldId id="340" r:id="rId42"/>
    <p:sldId id="304" r:id="rId43"/>
    <p:sldId id="326" r:id="rId44"/>
    <p:sldId id="341" r:id="rId45"/>
    <p:sldId id="343" r:id="rId46"/>
    <p:sldId id="342" r:id="rId47"/>
    <p:sldId id="347" r:id="rId48"/>
    <p:sldId id="307" r:id="rId49"/>
    <p:sldId id="327" r:id="rId50"/>
    <p:sldId id="351" r:id="rId51"/>
    <p:sldId id="356" r:id="rId52"/>
    <p:sldId id="349" r:id="rId53"/>
    <p:sldId id="352" r:id="rId54"/>
    <p:sldId id="306" r:id="rId55"/>
    <p:sldId id="328" r:id="rId56"/>
    <p:sldId id="357" r:id="rId57"/>
    <p:sldId id="346" r:id="rId58"/>
    <p:sldId id="273" r:id="rId59"/>
    <p:sldId id="274" r:id="rId60"/>
    <p:sldId id="289" r:id="rId62"/>
    <p:sldId id="275" r:id="rId63"/>
    <p:sldId id="276" r:id="rId64"/>
    <p:sldId id="279" r:id="rId65"/>
    <p:sldId id="278" r:id="rId66"/>
    <p:sldId id="281" r:id="rId67"/>
    <p:sldId id="280" r:id="rId68"/>
    <p:sldId id="282" r:id="rId69"/>
    <p:sldId id="283" r:id="rId70"/>
    <p:sldId id="284" r:id="rId71"/>
    <p:sldId id="286" r:id="rId72"/>
    <p:sldId id="287" r:id="rId73"/>
    <p:sldId id="285" r:id="rId74"/>
    <p:sldId id="290" r:id="rId75"/>
    <p:sldId id="288" r:id="rId76"/>
    <p:sldId id="291" r:id="rId77"/>
    <p:sldId id="292" r:id="rId78"/>
    <p:sldId id="294" r:id="rId79"/>
    <p:sldId id="295" r:id="rId80"/>
    <p:sldId id="296" r:id="rId81"/>
    <p:sldId id="297" r:id="rId82"/>
    <p:sldId id="298" r:id="rId83"/>
    <p:sldId id="299" r:id="rId84"/>
    <p:sldId id="396" r:id="rId85"/>
    <p:sldId id="329" r:id="rId86"/>
    <p:sldId id="358" r:id="rId87"/>
    <p:sldId id="359" r:id="rId88"/>
    <p:sldId id="361" r:id="rId89"/>
    <p:sldId id="360" r:id="rId90"/>
    <p:sldId id="362" r:id="rId91"/>
    <p:sldId id="364" r:id="rId92"/>
    <p:sldId id="363" r:id="rId93"/>
    <p:sldId id="368" r:id="rId94"/>
    <p:sldId id="374" r:id="rId95"/>
    <p:sldId id="365" r:id="rId96"/>
    <p:sldId id="369" r:id="rId97"/>
    <p:sldId id="370" r:id="rId98"/>
    <p:sldId id="380" r:id="rId99"/>
    <p:sldId id="371" r:id="rId100"/>
    <p:sldId id="372" r:id="rId101"/>
    <p:sldId id="373" r:id="rId102"/>
    <p:sldId id="375" r:id="rId103"/>
    <p:sldId id="366" r:id="rId104"/>
    <p:sldId id="377" r:id="rId105"/>
    <p:sldId id="378" r:id="rId106"/>
    <p:sldId id="379" r:id="rId107"/>
    <p:sldId id="382" r:id="rId108"/>
    <p:sldId id="383" r:id="rId109"/>
    <p:sldId id="376" r:id="rId110"/>
    <p:sldId id="367" r:id="rId111"/>
    <p:sldId id="384" r:id="rId112"/>
    <p:sldId id="381" r:id="rId113"/>
    <p:sldId id="385" r:id="rId114"/>
    <p:sldId id="386" r:id="rId115"/>
    <p:sldId id="387" r:id="rId116"/>
    <p:sldId id="388" r:id="rId117"/>
    <p:sldId id="260" r:id="rId118"/>
    <p:sldId id="389" r:id="rId119"/>
    <p:sldId id="390" r:id="rId120"/>
    <p:sldId id="393" r:id="rId121"/>
    <p:sldId id="392" r:id="rId122"/>
    <p:sldId id="391" r:id="rId123"/>
    <p:sldId id="399" r:id="rId124"/>
    <p:sldId id="398" r:id="rId125"/>
    <p:sldId id="319" r:id="rId126"/>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673" autoAdjust="0"/>
    <p:restoredTop sz="94660"/>
  </p:normalViewPr>
  <p:slideViewPr>
    <p:cSldViewPr>
      <p:cViewPr varScale="1">
        <p:scale>
          <a:sx n="72" d="100"/>
          <a:sy n="72" d="100"/>
        </p:scale>
        <p:origin x="-1140"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062"/>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notesMaster" Target="notesMasters/notesMaster1.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9" Type="http://schemas.openxmlformats.org/officeDocument/2006/relationships/tableStyles" Target="tableStyles.xml"/><Relationship Id="rId128" Type="http://schemas.openxmlformats.org/officeDocument/2006/relationships/viewProps" Target="viewProps.xml"/><Relationship Id="rId127" Type="http://schemas.openxmlformats.org/officeDocument/2006/relationships/presProps" Target="presProps.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9.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8.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1"/>
            <a:ext cx="2945659" cy="493713"/>
          </a:xfrm>
          <a:prstGeom prst="rect">
            <a:avLst/>
          </a:prstGeom>
        </p:spPr>
        <p:txBody>
          <a:bodyPr vert="horz" lIns="91440" tIns="45720" rIns="91440" bIns="45720" rtlCol="0"/>
          <a:lstStyle>
            <a:lvl1pPr algn="r">
              <a:defRPr sz="1200"/>
            </a:lvl1pPr>
          </a:lstStyle>
          <a:p>
            <a:fld id="{586E5146-FD07-4142-91E5-F4903203624F}" type="datetimeFigureOut">
              <a:rPr lang="en-US" smtClean="0"/>
            </a:fld>
            <a:endParaRPr lang="en-US"/>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70"/>
            <a:ext cx="5438140" cy="444341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9378825"/>
            <a:ext cx="2945659"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378825"/>
            <a:ext cx="2945659" cy="493713"/>
          </a:xfrm>
          <a:prstGeom prst="rect">
            <a:avLst/>
          </a:prstGeom>
        </p:spPr>
        <p:txBody>
          <a:bodyPr vert="horz" lIns="91440" tIns="45720" rIns="91440" bIns="45720" rtlCol="0" anchor="b"/>
          <a:lstStyle>
            <a:lvl1pPr algn="r">
              <a:defRPr sz="1200"/>
            </a:lvl1pPr>
          </a:lstStyle>
          <a:p>
            <a:fld id="{D923E61B-9923-41E8-A048-1B57D195D0C6}"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D923E61B-9923-41E8-A048-1B57D195D0C6}"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anose="02040503050406030204"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anose="02040503050406030204"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fld>
            <a:endParaRPr lang="zh-TW"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lvl1pPr>
              <a:defRPr sz="2800"/>
            </a:lvl1pPr>
            <a:lvl2pPr>
              <a:defRPr sz="2400"/>
            </a:lvl2pPr>
            <a:lvl3pPr>
              <a:defRPr sz="2000"/>
            </a:lvl3p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fld>
            <a:endParaRPr lang="zh-TW"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endParaRPr lang="zh-TW" altLang="en-US" smtClean="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fld>
            <a:endParaRPr lang="zh-TW"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en-US"/>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fld>
            <a:endParaRPr lang="zh-TW"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endParaRPr lang="zh-TW" alt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endParaRPr lang="zh-TW" alt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en-US"/>
          </a:p>
        </p:txBody>
      </p:sp>
      <p:sp>
        <p:nvSpPr>
          <p:cNvPr id="7" name="Date Placeholder 6"/>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fld>
            <a:endParaRPr lang="zh-TW"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Date Placeholder 2"/>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fld>
            <a:endParaRPr lang="zh-TW"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fld>
            <a:endParaRPr lang="zh-TW"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endParaRPr lang="zh-TW" altLang="en-US" smtClean="0"/>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fld>
            <a:endParaRPr lang="zh-TW"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endParaRPr lang="zh-TW" altLang="en-US" smtClean="0"/>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fld>
            <a:endParaRPr lang="zh-TW"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fld>
            <a:endParaRPr lang="zh-TW"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fld>
            <a:endParaRPr lang="zh-TW"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anose="020B0604020202020204" pitchFamily="34" charset="0"/>
        <a:buChar char="•"/>
        <a:defRPr sz="2800" kern="1200">
          <a:solidFill>
            <a:schemeClr val="tx2">
              <a:lumMod val="75000"/>
            </a:schemeClr>
          </a:solidFill>
          <a:latin typeface="Cambria" panose="02040503050406030204"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anose="05000000000000000000" pitchFamily="2" charset="2"/>
        <a:buChar char="§"/>
        <a:defRPr sz="2400" kern="1200">
          <a:solidFill>
            <a:schemeClr val="accent3">
              <a:lumMod val="50000"/>
            </a:schemeClr>
          </a:solidFill>
          <a:latin typeface="Cambria" panose="02040503050406030204"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anose="020B0604020202020204"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solidFill>
                  <a:prstClr val="black">
                    <a:tint val="75000"/>
                  </a:prstClr>
                </a:solidFill>
              </a:rPr>
            </a:fld>
            <a:endParaRPr lang="zh-TW" alt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solidFill>
                  <a:prstClr val="black">
                    <a:tint val="75000"/>
                  </a:prstClr>
                </a:solidFill>
              </a:rPr>
            </a:fld>
            <a:endParaRPr lang="zh-TW"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anose="020B0604020202020204" pitchFamily="34" charset="0"/>
        <a:buChar char="•"/>
        <a:defRPr sz="2800" kern="1200">
          <a:solidFill>
            <a:schemeClr val="tx2">
              <a:lumMod val="75000"/>
            </a:schemeClr>
          </a:solidFill>
          <a:latin typeface="Cambria" panose="02040503050406030204"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anose="05000000000000000000" pitchFamily="2" charset="2"/>
        <a:buChar char="§"/>
        <a:defRPr sz="2800" kern="1200">
          <a:solidFill>
            <a:schemeClr val="accent3">
              <a:lumMod val="50000"/>
            </a:schemeClr>
          </a:solidFill>
          <a:latin typeface="Cambria" panose="02040503050406030204"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anose="020B0604020202020204"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1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9.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jpe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jpe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8.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jpeg"/><Relationship Id="rId1"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jpeg"/><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jpeg"/><Relationship Id="rId1"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jpeg"/><Relationship Id="rId1"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jpeg"/><Relationship Id="rId1" Type="http://schemas.openxmlformats.org/officeDocument/2006/relationships/image" Target="../media/image4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jpeg"/><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jpeg"/><Relationship Id="rId1" Type="http://schemas.openxmlformats.org/officeDocument/2006/relationships/image" Target="../media/image4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jpeg"/><Relationship Id="rId1"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jpeg"/><Relationship Id="rId1" Type="http://schemas.openxmlformats.org/officeDocument/2006/relationships/image" Target="../media/image5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3.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54.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jpe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4.jpe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jpe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jpe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jpeg"/><Relationship Id="rId2" Type="http://schemas.openxmlformats.org/officeDocument/2006/relationships/hyperlink" Target="http://www.buyya.com/photos/albacete_2006.jpg" TargetMode="External"/><Relationship Id="rId1" Type="http://schemas.openxmlformats.org/officeDocument/2006/relationships/image" Target="../media/image14.jpe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371600"/>
            <a:ext cx="7772400" cy="1905000"/>
          </a:xfrm>
        </p:spPr>
        <p:txBody>
          <a:bodyPr>
            <a:normAutofit/>
          </a:bodyPr>
          <a:lstStyle/>
          <a:p>
            <a:br>
              <a:rPr lang="en-US" altLang="zh-TW" sz="4000" dirty="0" smtClean="0">
                <a:effectLst>
                  <a:outerShdw blurRad="38100" dist="38100" dir="2700000" algn="tl">
                    <a:srgbClr val="000000">
                      <a:alpha val="43137"/>
                    </a:srgbClr>
                  </a:outerShdw>
                </a:effectLst>
              </a:rPr>
            </a:br>
            <a:r>
              <a:rPr lang="en-US" sz="4000" dirty="0" smtClean="0">
                <a:effectLst>
                  <a:outerShdw blurRad="38100" dist="38100" dir="2700000" algn="tl">
                    <a:srgbClr val="000000">
                      <a:alpha val="43137"/>
                    </a:srgbClr>
                  </a:outerShdw>
                </a:effectLst>
              </a:rPr>
              <a:t>Cloud Computing</a:t>
            </a:r>
            <a:endParaRPr lang="en-US" sz="4000" i="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57300" y="3200400"/>
            <a:ext cx="6629400" cy="2362200"/>
          </a:xfrm>
        </p:spPr>
        <p:txBody>
          <a:bodyPr>
            <a:normAutofit/>
          </a:bodyPr>
          <a:lstStyle/>
          <a:p>
            <a:pPr algn="ctr"/>
            <a:r>
              <a:rPr lang="en-US" altLang="zh-TW" sz="3200" i="0" dirty="0" smtClean="0">
                <a:effectLst>
                  <a:outerShdw blurRad="38100" dist="38100" dir="2700000" algn="tl">
                    <a:srgbClr val="000000">
                      <a:alpha val="43137"/>
                    </a:srgbClr>
                  </a:outerShdw>
                </a:effectLst>
                <a:latin typeface="DFKai-SB" panose="03000509000000000000" pitchFamily="65" charset="-120"/>
                <a:ea typeface="DFKai-SB" panose="03000509000000000000" pitchFamily="65" charset="-120"/>
              </a:rPr>
              <a:t>Introduction </a:t>
            </a:r>
            <a:endParaRPr lang="en-US" altLang="zh-TW" sz="3200" i="0" dirty="0" smtClean="0">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a:p>
            <a:pPr algn="ctr"/>
            <a:endParaRPr lang="en-US" sz="3200" i="0" dirty="0" smtClean="0">
              <a:effectLst>
                <a:outerShdw blurRad="38100" dist="38100" dir="2700000" algn="tl">
                  <a:srgbClr val="000000">
                    <a:alpha val="43137"/>
                  </a:srgbClr>
                </a:outerShdw>
              </a:effectLst>
              <a:latin typeface="DFKai-SB" panose="03000509000000000000" pitchFamily="65" charset="-120"/>
              <a:ea typeface="DFKai-SB" panose="03000509000000000000" pitchFamily="65" charset="-120"/>
            </a:endParaRPr>
          </a:p>
          <a:p>
            <a:pPr algn="ctr"/>
            <a:endParaRPr lang="en-US" sz="2800" i="0" dirty="0">
              <a:latin typeface="DFKai-SB" panose="03000509000000000000" pitchFamily="65" charset="-120"/>
              <a:ea typeface="DFKai-SB" panose="03000509000000000000" pitchFamily="65" charset="-12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ndy\AppData\Local\Microsoft\Windows\Temporary Internet Files\Content.IE5\6G0SQY1U\MPj04422320000[1].jpg"/>
          <p:cNvPicPr>
            <a:picLocks noChangeAspect="1" noChangeArrowheads="1"/>
          </p:cNvPicPr>
          <p:nvPr/>
        </p:nvPicPr>
        <p:blipFill>
          <a:blip r:embed="rId1" cstate="print"/>
          <a:srcRect/>
          <a:stretch>
            <a:fillRect/>
          </a:stretch>
        </p:blipFill>
        <p:spPr bwMode="auto">
          <a:xfrm>
            <a:off x="152400" y="2969106"/>
            <a:ext cx="8839200" cy="2593494"/>
          </a:xfrm>
          <a:prstGeom prst="roundRect">
            <a:avLst>
              <a:gd name="adj" fmla="val 1137"/>
            </a:avLst>
          </a:prstGeom>
          <a:noFill/>
          <a:effectLst>
            <a:outerShdw blurRad="63500" sx="102000" sy="102000" algn="ctr" rotWithShape="0">
              <a:prstClr val="black">
                <a:alpha val="40000"/>
              </a:prstClr>
            </a:outerShdw>
          </a:effectLst>
        </p:spPr>
      </p:pic>
      <p:sp>
        <p:nvSpPr>
          <p:cNvPr id="3" name="Rectangle 2"/>
          <p:cNvSpPr/>
          <p:nvPr/>
        </p:nvSpPr>
        <p:spPr>
          <a:xfrm>
            <a:off x="653976" y="1752600"/>
            <a:ext cx="7836056"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Even More Confusing ??</a:t>
            </a:r>
            <a:endPar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as a Service</a:t>
            </a:r>
            <a:endParaRPr lang="en-US" dirty="0"/>
          </a:p>
        </p:txBody>
      </p:sp>
      <p:sp>
        <p:nvSpPr>
          <p:cNvPr id="3" name="Content Placeholder 2"/>
          <p:cNvSpPr>
            <a:spLocks noGrp="1"/>
          </p:cNvSpPr>
          <p:nvPr>
            <p:ph idx="1"/>
          </p:nvPr>
        </p:nvSpPr>
        <p:spPr>
          <a:xfrm>
            <a:off x="457200" y="1600200"/>
            <a:ext cx="8229600" cy="5105400"/>
          </a:xfrm>
        </p:spPr>
        <p:txBody>
          <a:bodyPr>
            <a:noAutofit/>
          </a:bodyPr>
          <a:lstStyle/>
          <a:p>
            <a:r>
              <a:rPr lang="en-US" dirty="0" smtClean="0"/>
              <a:t>Platform as a Service - </a:t>
            </a:r>
            <a:r>
              <a:rPr lang="en-US" dirty="0" err="1" smtClean="0"/>
              <a:t>PaaS</a:t>
            </a:r>
            <a:endParaRPr lang="en-US" dirty="0" smtClean="0"/>
          </a:p>
          <a:p>
            <a:pPr lvl="1"/>
            <a:r>
              <a:rPr lang="en-US" dirty="0" smtClean="0"/>
              <a:t>The capability provided to the consumer is to deploy onto the cloud infrastructure consumer-created or acquired applications created using programming languages and tools supported by the provider.</a:t>
            </a:r>
            <a:endParaRPr lang="en-US" dirty="0" smtClean="0"/>
          </a:p>
          <a:p>
            <a:pPr lvl="1"/>
            <a:r>
              <a:rPr lang="en-US" dirty="0" smtClean="0"/>
              <a:t>The consumer does not manage or control the underlying cloud infrastructure including network, servers, operating systems, or storage, but has control over the deployed applications and possibly application hosting environment configurations.</a:t>
            </a:r>
            <a:endParaRPr lang="en-US" dirty="0" smtClean="0"/>
          </a:p>
          <a:p>
            <a:r>
              <a:rPr lang="en-US" dirty="0" smtClean="0"/>
              <a:t>Examples :</a:t>
            </a:r>
            <a:endParaRPr lang="en-US" dirty="0" smtClean="0"/>
          </a:p>
          <a:p>
            <a:pPr lvl="1"/>
            <a:r>
              <a:rPr lang="en-US" smtClean="0"/>
              <a:t>Microsoft Windows Azure</a:t>
            </a:r>
            <a:endParaRPr lang="en-US" dirty="0" smtClean="0"/>
          </a:p>
          <a:p>
            <a:pPr lvl="1"/>
            <a:r>
              <a:rPr lang="en-US" dirty="0" smtClean="0"/>
              <a:t>Google App Engine</a:t>
            </a:r>
            <a:endParaRPr lang="en-US" dirty="0" smtClean="0"/>
          </a:p>
          <a:p>
            <a:pPr lvl="1"/>
            <a:r>
              <a:rPr lang="en-US" dirty="0" err="1" smtClean="0"/>
              <a:t>Hadoop</a:t>
            </a:r>
            <a:endParaRPr lang="en-US" dirty="0" smtClean="0"/>
          </a:p>
          <a:p>
            <a:pPr lvl="1"/>
            <a:r>
              <a:rPr lang="en-US" altLang="zh-TW" dirty="0" smtClean="0"/>
              <a:t>… etc</a:t>
            </a:r>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1" cstate="print"/>
          <a:srcRect/>
          <a:stretch>
            <a:fillRect/>
          </a:stretch>
        </p:blipFill>
        <p:spPr bwMode="auto">
          <a:xfrm>
            <a:off x="914400" y="2339835"/>
            <a:ext cx="7315200" cy="444196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Platform as a Service</a:t>
            </a:r>
            <a:endParaRPr lang="en-US" dirty="0"/>
          </a:p>
        </p:txBody>
      </p:sp>
      <p:sp>
        <p:nvSpPr>
          <p:cNvPr id="4" name="Content Placeholder 2"/>
          <p:cNvSpPr>
            <a:spLocks noGrp="1"/>
          </p:cNvSpPr>
          <p:nvPr>
            <p:ph idx="1"/>
          </p:nvPr>
        </p:nvSpPr>
        <p:spPr>
          <a:xfrm>
            <a:off x="457200" y="1600201"/>
            <a:ext cx="8229600" cy="533400"/>
          </a:xfrm>
        </p:spPr>
        <p:txBody>
          <a:bodyPr/>
          <a:lstStyle/>
          <a:p>
            <a:r>
              <a:rPr lang="en-US" dirty="0" smtClean="0"/>
              <a:t>System architecture :</a:t>
            </a:r>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as a Service</a:t>
            </a:r>
            <a:endParaRPr lang="en-US" dirty="0"/>
          </a:p>
        </p:txBody>
      </p:sp>
      <p:sp>
        <p:nvSpPr>
          <p:cNvPr id="3" name="Content Placeholder 2"/>
          <p:cNvSpPr>
            <a:spLocks noGrp="1"/>
          </p:cNvSpPr>
          <p:nvPr>
            <p:ph idx="1"/>
          </p:nvPr>
        </p:nvSpPr>
        <p:spPr>
          <a:xfrm>
            <a:off x="457200" y="1570037"/>
            <a:ext cx="8229600" cy="4525963"/>
          </a:xfrm>
        </p:spPr>
        <p:txBody>
          <a:bodyPr>
            <a:noAutofit/>
          </a:bodyPr>
          <a:lstStyle/>
          <a:p>
            <a:r>
              <a:rPr lang="en-US" dirty="0" smtClean="0"/>
              <a:t>Enabling technique – </a:t>
            </a:r>
            <a:r>
              <a:rPr lang="en-US" b="1" dirty="0" smtClean="0"/>
              <a:t>Runtime Environment Design</a:t>
            </a:r>
            <a:endParaRPr lang="en-US" b="1" dirty="0" smtClean="0"/>
          </a:p>
          <a:p>
            <a:pPr lvl="1"/>
            <a:r>
              <a:rPr lang="en-US" dirty="0" smtClean="0"/>
              <a:t>Runtime environment refers to collection of software services available. Usually implemented by a collection of program libraries.</a:t>
            </a:r>
            <a:endParaRPr lang="en-US" dirty="0" smtClean="0"/>
          </a:p>
          <a:p>
            <a:r>
              <a:rPr lang="en-US" dirty="0" smtClean="0"/>
              <a:t>Common properties in Runtime Environment :</a:t>
            </a:r>
            <a:endParaRPr lang="en-US" dirty="0" smtClean="0"/>
          </a:p>
          <a:p>
            <a:pPr lvl="1"/>
            <a:r>
              <a:rPr lang="en-US" dirty="0" smtClean="0"/>
              <a:t>Manageability and Interoperability</a:t>
            </a:r>
            <a:endParaRPr lang="en-US" dirty="0" smtClean="0"/>
          </a:p>
          <a:p>
            <a:pPr lvl="1"/>
            <a:r>
              <a:rPr lang="en-US" dirty="0" smtClean="0"/>
              <a:t>Performance and Optimization</a:t>
            </a:r>
            <a:endParaRPr lang="en-US" dirty="0" smtClean="0"/>
          </a:p>
          <a:p>
            <a:pPr lvl="1"/>
            <a:r>
              <a:rPr lang="en-US" dirty="0" smtClean="0"/>
              <a:t>Availability and Reliability</a:t>
            </a:r>
            <a:endParaRPr lang="en-US" dirty="0" smtClean="0"/>
          </a:p>
          <a:p>
            <a:pPr lvl="1"/>
            <a:r>
              <a:rPr lang="en-US" dirty="0" smtClean="0"/>
              <a:t>Scalability and Elasticity</a:t>
            </a:r>
            <a:endParaRPr lang="en-US" dirty="0" smtClean="0"/>
          </a:p>
        </p:txBody>
      </p:sp>
      <p:pic>
        <p:nvPicPr>
          <p:cNvPr id="4098" name="Picture 2"/>
          <p:cNvPicPr>
            <a:picLocks noChangeAspect="1" noChangeArrowheads="1"/>
          </p:cNvPicPr>
          <p:nvPr/>
        </p:nvPicPr>
        <p:blipFill>
          <a:blip r:embed="rId1" cstate="print"/>
          <a:srcRect/>
          <a:stretch>
            <a:fillRect/>
          </a:stretch>
        </p:blipFill>
        <p:spPr bwMode="auto">
          <a:xfrm>
            <a:off x="4267200" y="3181394"/>
            <a:ext cx="4695258" cy="35242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as a Service</a:t>
            </a:r>
            <a:endParaRPr lang="en-US" dirty="0"/>
          </a:p>
        </p:txBody>
      </p:sp>
      <p:sp>
        <p:nvSpPr>
          <p:cNvPr id="3" name="Content Placeholder 2"/>
          <p:cNvSpPr>
            <a:spLocks noGrp="1"/>
          </p:cNvSpPr>
          <p:nvPr>
            <p:ph idx="1"/>
          </p:nvPr>
        </p:nvSpPr>
        <p:spPr/>
        <p:txBody>
          <a:bodyPr/>
          <a:lstStyle/>
          <a:p>
            <a:r>
              <a:rPr lang="en-US" dirty="0" smtClean="0"/>
              <a:t>Provide service – </a:t>
            </a:r>
            <a:r>
              <a:rPr lang="en-US" b="1" dirty="0" smtClean="0"/>
              <a:t>Programming IDE</a:t>
            </a:r>
            <a:endParaRPr lang="en-US" b="1" dirty="0" smtClean="0"/>
          </a:p>
          <a:p>
            <a:pPr lvl="1"/>
            <a:r>
              <a:rPr lang="en-US" dirty="0" smtClean="0"/>
              <a:t>Users make use of programming IDE to develop their service among </a:t>
            </a:r>
            <a:r>
              <a:rPr lang="en-US" dirty="0" err="1" smtClean="0"/>
              <a:t>PaaS</a:t>
            </a:r>
            <a:r>
              <a:rPr lang="en-US" dirty="0" smtClean="0"/>
              <a:t>.</a:t>
            </a:r>
            <a:endParaRPr lang="en-US" dirty="0" smtClean="0"/>
          </a:p>
          <a:p>
            <a:pPr lvl="2"/>
            <a:r>
              <a:rPr lang="en-US" dirty="0" smtClean="0"/>
              <a:t>This IDE should integrate the full functionalities which supported from the underling runtime environment.</a:t>
            </a:r>
            <a:endParaRPr lang="en-US" dirty="0" smtClean="0"/>
          </a:p>
          <a:p>
            <a:pPr lvl="2"/>
            <a:r>
              <a:rPr lang="en-US" dirty="0" smtClean="0"/>
              <a:t>This IDE should also provide some development tools, such as profiler, debugger and testing environment.</a:t>
            </a:r>
            <a:endParaRPr lang="en-US" dirty="0" smtClean="0"/>
          </a:p>
          <a:p>
            <a:pPr lvl="1"/>
            <a:r>
              <a:rPr lang="en-US" dirty="0" smtClean="0"/>
              <a:t>The programming APIs supported from runtime environment may be various between different cloud providers, but there are still some common operating functions.</a:t>
            </a:r>
            <a:endParaRPr lang="en-US" dirty="0" smtClean="0"/>
          </a:p>
          <a:p>
            <a:pPr lvl="2"/>
            <a:r>
              <a:rPr lang="en-US" dirty="0" smtClean="0"/>
              <a:t>Computation, storage and communication resource operation</a:t>
            </a:r>
            <a:endParaRPr lang="en-US" dirty="0" smtClean="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as a Service </a:t>
            </a:r>
            <a:endParaRPr lang="en-US" dirty="0"/>
          </a:p>
        </p:txBody>
      </p:sp>
      <p:sp>
        <p:nvSpPr>
          <p:cNvPr id="3" name="Content Placeholder 2"/>
          <p:cNvSpPr>
            <a:spLocks noGrp="1"/>
          </p:cNvSpPr>
          <p:nvPr>
            <p:ph idx="1"/>
          </p:nvPr>
        </p:nvSpPr>
        <p:spPr/>
        <p:txBody>
          <a:bodyPr/>
          <a:lstStyle/>
          <a:p>
            <a:r>
              <a:rPr lang="en-US" dirty="0" smtClean="0"/>
              <a:t>Provide service – </a:t>
            </a:r>
            <a:r>
              <a:rPr lang="en-US" b="1" dirty="0" smtClean="0"/>
              <a:t>System Control Interface</a:t>
            </a:r>
            <a:endParaRPr lang="en-US" b="1" dirty="0" smtClean="0"/>
          </a:p>
          <a:p>
            <a:pPr lvl="1"/>
            <a:r>
              <a:rPr lang="en-US" dirty="0" smtClean="0"/>
              <a:t>Police-Based Control</a:t>
            </a:r>
            <a:endParaRPr lang="en-US" dirty="0" smtClean="0"/>
          </a:p>
          <a:p>
            <a:pPr lvl="2"/>
            <a:r>
              <a:rPr lang="en-US" dirty="0" smtClean="0"/>
              <a:t>Typically described as a principle or rule to guide decisions and achieve rational outcome(s)</a:t>
            </a:r>
            <a:endParaRPr lang="en-US" dirty="0" smtClean="0"/>
          </a:p>
          <a:p>
            <a:pPr lvl="2"/>
            <a:r>
              <a:rPr lang="en-US" dirty="0" smtClean="0"/>
              <a:t>Make the decision according to some requirements</a:t>
            </a:r>
            <a:endParaRPr lang="en-US" dirty="0" smtClean="0"/>
          </a:p>
          <a:p>
            <a:pPr lvl="1"/>
            <a:r>
              <a:rPr lang="en-US" dirty="0" smtClean="0"/>
              <a:t>Workflow Control</a:t>
            </a:r>
            <a:endParaRPr lang="en-US" dirty="0" smtClean="0"/>
          </a:p>
          <a:p>
            <a:pPr lvl="2"/>
            <a:r>
              <a:rPr lang="en-US" dirty="0" smtClean="0"/>
              <a:t>Describe the flow of installation and configuration of resources</a:t>
            </a:r>
            <a:endParaRPr lang="en-US" dirty="0" smtClean="0"/>
          </a:p>
          <a:p>
            <a:pPr lvl="2"/>
            <a:r>
              <a:rPr lang="en-US" dirty="0" smtClean="0"/>
              <a:t>Workflow processing daemon delivers speedy and efficient construction and management of cloud resources</a:t>
            </a:r>
            <a:endParaRPr lang="en-US" dirty="0" smtClean="0"/>
          </a:p>
          <a:p>
            <a:pPr lvl="2"/>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PaaS</a:t>
            </a:r>
            <a:r>
              <a:rPr lang="en-US" dirty="0" smtClean="0"/>
              <a:t> - Summary</a:t>
            </a:r>
            <a:endParaRPr lang="en-US" dirty="0"/>
          </a:p>
        </p:txBody>
      </p:sp>
      <p:sp>
        <p:nvSpPr>
          <p:cNvPr id="3" name="Content Placeholder 2"/>
          <p:cNvSpPr>
            <a:spLocks noGrp="1"/>
          </p:cNvSpPr>
          <p:nvPr>
            <p:ph idx="1"/>
          </p:nvPr>
        </p:nvSpPr>
        <p:spPr>
          <a:xfrm>
            <a:off x="457200" y="1600200"/>
            <a:ext cx="8229600" cy="4724400"/>
          </a:xfrm>
        </p:spPr>
        <p:txBody>
          <a:bodyPr/>
          <a:lstStyle/>
          <a:p>
            <a:r>
              <a:rPr lang="en-US" sz="2000" b="1" dirty="0" err="1" smtClean="0"/>
              <a:t>PaaS</a:t>
            </a:r>
            <a:r>
              <a:rPr lang="en-US" sz="2000" b="1" dirty="0" smtClean="0"/>
              <a:t> is the development platform that abstract the infrastructure, OS, and middleware to drive developer productivity.</a:t>
            </a:r>
            <a:br>
              <a:rPr lang="en-US" sz="2000" b="1" dirty="0" smtClean="0"/>
            </a:br>
            <a:endParaRPr lang="en-US" sz="2000" b="1" dirty="0" smtClean="0"/>
          </a:p>
          <a:p>
            <a:r>
              <a:rPr lang="en-US" dirty="0" err="1" smtClean="0"/>
              <a:t>PaaS</a:t>
            </a:r>
            <a:r>
              <a:rPr lang="en-US" dirty="0" smtClean="0"/>
              <a:t> enabling technique</a:t>
            </a:r>
            <a:endParaRPr lang="en-US" dirty="0" smtClean="0"/>
          </a:p>
          <a:p>
            <a:pPr lvl="1"/>
            <a:r>
              <a:rPr lang="en-US" dirty="0" smtClean="0"/>
              <a:t>Runtime Environment</a:t>
            </a:r>
            <a:br>
              <a:rPr lang="en-US" dirty="0" smtClean="0"/>
            </a:br>
            <a:endParaRPr lang="en-US" dirty="0" smtClean="0"/>
          </a:p>
          <a:p>
            <a:r>
              <a:rPr lang="en-US" dirty="0" err="1" smtClean="0"/>
              <a:t>PaaS</a:t>
            </a:r>
            <a:r>
              <a:rPr lang="en-US" dirty="0" smtClean="0"/>
              <a:t> provide services</a:t>
            </a:r>
            <a:endParaRPr lang="en-US" dirty="0" smtClean="0"/>
          </a:p>
          <a:p>
            <a:pPr lvl="1"/>
            <a:r>
              <a:rPr lang="en-US" dirty="0" smtClean="0"/>
              <a:t>Programming IDE</a:t>
            </a:r>
            <a:endParaRPr lang="en-US" dirty="0" smtClean="0"/>
          </a:p>
          <a:p>
            <a:pPr lvl="2"/>
            <a:r>
              <a:rPr lang="en-US" dirty="0" smtClean="0"/>
              <a:t>Programming APIs</a:t>
            </a:r>
            <a:endParaRPr lang="en-US" dirty="0" smtClean="0"/>
          </a:p>
          <a:p>
            <a:pPr lvl="2"/>
            <a:r>
              <a:rPr lang="en-US" dirty="0" smtClean="0"/>
              <a:t>Development tools</a:t>
            </a:r>
            <a:endParaRPr lang="en-US" dirty="0" smtClean="0"/>
          </a:p>
          <a:p>
            <a:pPr lvl="1"/>
            <a:r>
              <a:rPr lang="en-US" dirty="0" smtClean="0"/>
              <a:t>System Control Interface</a:t>
            </a:r>
            <a:endParaRPr lang="en-US" dirty="0" smtClean="0"/>
          </a:p>
          <a:p>
            <a:pPr lvl="2"/>
            <a:r>
              <a:rPr lang="en-US" dirty="0" smtClean="0"/>
              <a:t>Policy based approach</a:t>
            </a:r>
            <a:endParaRPr lang="en-US" dirty="0" smtClean="0"/>
          </a:p>
          <a:p>
            <a:pPr lvl="2"/>
            <a:r>
              <a:rPr lang="en-US" dirty="0" smtClean="0"/>
              <a:t>Workflow based approach</a:t>
            </a:r>
            <a:endParaRPr lang="en-US" dirty="0" smtClean="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Models</a:t>
            </a:r>
            <a:endParaRPr lang="en-US" dirty="0"/>
          </a:p>
        </p:txBody>
      </p:sp>
      <p:sp>
        <p:nvSpPr>
          <p:cNvPr id="3" name="Text Placeholder 2"/>
          <p:cNvSpPr>
            <a:spLocks noGrp="1"/>
          </p:cNvSpPr>
          <p:nvPr>
            <p:ph type="body" idx="1"/>
          </p:nvPr>
        </p:nvSpPr>
        <p:spPr/>
        <p:txBody>
          <a:bodyPr/>
          <a:lstStyle/>
          <a:p>
            <a:r>
              <a:rPr lang="en-US" dirty="0" smtClean="0"/>
              <a:t>Infrastructure as a Service</a:t>
            </a:r>
            <a:endParaRPr lang="en-US" dirty="0" smtClean="0"/>
          </a:p>
          <a:p>
            <a:r>
              <a:rPr lang="en-US" dirty="0" smtClean="0"/>
              <a:t>Platform as a Service</a:t>
            </a:r>
            <a:endParaRPr lang="en-US" dirty="0" smtClean="0"/>
          </a:p>
          <a:p>
            <a:r>
              <a:rPr lang="en-US" dirty="0" smtClean="0">
                <a:solidFill>
                  <a:srgbClr val="C00000"/>
                </a:solidFill>
              </a:rPr>
              <a:t>Software as a Service</a:t>
            </a:r>
            <a:endParaRPr lang="en-US" dirty="0">
              <a:solidFill>
                <a:srgbClr val="C00000"/>
              </a:solidFill>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as a Service</a:t>
            </a:r>
            <a:endParaRPr lang="en-US" dirty="0"/>
          </a:p>
        </p:txBody>
      </p:sp>
      <p:sp>
        <p:nvSpPr>
          <p:cNvPr id="3" name="Content Placeholder 2"/>
          <p:cNvSpPr>
            <a:spLocks noGrp="1"/>
          </p:cNvSpPr>
          <p:nvPr>
            <p:ph idx="1"/>
          </p:nvPr>
        </p:nvSpPr>
        <p:spPr>
          <a:xfrm>
            <a:off x="457200" y="1371600"/>
            <a:ext cx="8229600" cy="5257800"/>
          </a:xfrm>
        </p:spPr>
        <p:txBody>
          <a:bodyPr>
            <a:noAutofit/>
          </a:bodyPr>
          <a:lstStyle/>
          <a:p>
            <a:r>
              <a:rPr lang="en-US" dirty="0" smtClean="0"/>
              <a:t>Software as a Service - </a:t>
            </a:r>
            <a:r>
              <a:rPr lang="en-US" dirty="0" err="1" smtClean="0"/>
              <a:t>SaaS</a:t>
            </a:r>
            <a:endParaRPr lang="en-US" dirty="0" smtClean="0"/>
          </a:p>
          <a:p>
            <a:pPr lvl="1"/>
            <a:r>
              <a:rPr lang="en-US" dirty="0" smtClean="0"/>
              <a:t>The capability provided to the consumer is to use the provider’s applications running on a cloud infrastructure. The applications are accessible from various client devices through a thin client interface such as a web browser (e.g., web-based email).</a:t>
            </a:r>
            <a:endParaRPr lang="en-US" dirty="0" smtClean="0"/>
          </a:p>
          <a:p>
            <a:pPr lvl="1"/>
            <a:r>
              <a:rPr lang="en-US" dirty="0" smtClean="0"/>
              <a:t>The consumer does not manage or control the underlying cloud infrastructure including network, servers, operating systems, storage, or even individual application capabilities, with the possible exception of limited user-specific application configuration settings.</a:t>
            </a:r>
            <a:endParaRPr lang="en-US" dirty="0" smtClean="0"/>
          </a:p>
          <a:p>
            <a:r>
              <a:rPr lang="en-US" dirty="0" smtClean="0"/>
              <a:t>Examples :</a:t>
            </a:r>
            <a:endParaRPr lang="en-US" dirty="0" smtClean="0"/>
          </a:p>
          <a:p>
            <a:pPr lvl="1"/>
            <a:r>
              <a:rPr lang="en-US" dirty="0" smtClean="0"/>
              <a:t>Google Apps (e.g., Gmail, Google Docs, Google sites, …etc)</a:t>
            </a:r>
            <a:endParaRPr lang="en-US" dirty="0" smtClean="0"/>
          </a:p>
          <a:p>
            <a:pPr lvl="1"/>
            <a:r>
              <a:rPr lang="en-US" dirty="0" smtClean="0"/>
              <a:t>SalesForce.com</a:t>
            </a:r>
            <a:endParaRPr lang="en-US" dirty="0" smtClean="0"/>
          </a:p>
          <a:p>
            <a:pPr lvl="1"/>
            <a:r>
              <a:rPr lang="en-US" dirty="0" err="1" smtClean="0"/>
              <a:t>EyeOS</a:t>
            </a:r>
            <a:endParaRPr lang="en-US" dirty="0" smtClean="0"/>
          </a:p>
          <a:p>
            <a:pPr lvl="1"/>
            <a:r>
              <a:rPr lang="en-US" altLang="zh-TW" dirty="0" smtClean="0"/>
              <a:t>… etc</a:t>
            </a:r>
            <a:endParaRPr lang="en-US" dirty="0" smtClean="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as a Service</a:t>
            </a:r>
            <a:endParaRPr lang="en-US" dirty="0"/>
          </a:p>
        </p:txBody>
      </p:sp>
      <p:pic>
        <p:nvPicPr>
          <p:cNvPr id="6146" name="Picture 2"/>
          <p:cNvPicPr>
            <a:picLocks noChangeAspect="1" noChangeArrowheads="1"/>
          </p:cNvPicPr>
          <p:nvPr/>
        </p:nvPicPr>
        <p:blipFill>
          <a:blip r:embed="rId1" cstate="print"/>
          <a:srcRect/>
          <a:stretch>
            <a:fillRect/>
          </a:stretch>
        </p:blipFill>
        <p:spPr bwMode="auto">
          <a:xfrm>
            <a:off x="990600" y="1219200"/>
            <a:ext cx="7315200" cy="58170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as a Service</a:t>
            </a:r>
            <a:endParaRPr lang="en-US" dirty="0"/>
          </a:p>
        </p:txBody>
      </p:sp>
      <p:sp>
        <p:nvSpPr>
          <p:cNvPr id="3" name="Content Placeholder 2"/>
          <p:cNvSpPr>
            <a:spLocks noGrp="1"/>
          </p:cNvSpPr>
          <p:nvPr>
            <p:ph idx="1"/>
          </p:nvPr>
        </p:nvSpPr>
        <p:spPr>
          <a:xfrm>
            <a:off x="457200" y="1143000"/>
            <a:ext cx="8229600" cy="4525963"/>
          </a:xfrm>
        </p:spPr>
        <p:txBody>
          <a:bodyPr/>
          <a:lstStyle/>
          <a:p>
            <a:r>
              <a:rPr lang="en-US" dirty="0" smtClean="0"/>
              <a:t>Enabling Technique – </a:t>
            </a:r>
            <a:r>
              <a:rPr lang="en-US" b="1" dirty="0" smtClean="0"/>
              <a:t>Web Service</a:t>
            </a:r>
            <a:endParaRPr lang="en-US" b="1" dirty="0" smtClean="0"/>
          </a:p>
          <a:p>
            <a:pPr lvl="1"/>
            <a:r>
              <a:rPr lang="en-US" dirty="0" smtClean="0"/>
              <a:t>Web 2.0 is the trend of using the full potential of the web</a:t>
            </a:r>
            <a:endParaRPr lang="en-US" dirty="0" smtClean="0"/>
          </a:p>
          <a:p>
            <a:pPr lvl="2"/>
            <a:r>
              <a:rPr lang="en-US" dirty="0" smtClean="0"/>
              <a:t>Viewing the Internet as a computing platform</a:t>
            </a:r>
            <a:endParaRPr lang="en-US" dirty="0" smtClean="0"/>
          </a:p>
          <a:p>
            <a:pPr lvl="2"/>
            <a:r>
              <a:rPr lang="en-US" dirty="0" smtClean="0"/>
              <a:t>Running interactive applications through a web browser</a:t>
            </a:r>
            <a:endParaRPr lang="en-US" dirty="0" smtClean="0"/>
          </a:p>
          <a:p>
            <a:pPr lvl="2"/>
            <a:r>
              <a:rPr lang="en-US" dirty="0" smtClean="0"/>
              <a:t>Leveraging interconnectivity and mobility of devices</a:t>
            </a:r>
            <a:endParaRPr lang="en-US" dirty="0" smtClean="0"/>
          </a:p>
          <a:p>
            <a:pPr lvl="2"/>
            <a:r>
              <a:rPr lang="en-US" dirty="0" smtClean="0"/>
              <a:t>Enhanced effectiveness with greater human participation</a:t>
            </a:r>
            <a:endParaRPr lang="en-US" dirty="0" smtClean="0"/>
          </a:p>
          <a:p>
            <a:r>
              <a:rPr lang="en-US" dirty="0" smtClean="0"/>
              <a:t>Properties provided by Internet :</a:t>
            </a:r>
            <a:endParaRPr lang="en-US" dirty="0" smtClean="0"/>
          </a:p>
          <a:p>
            <a:pPr lvl="1"/>
            <a:r>
              <a:rPr lang="en-US" dirty="0" smtClean="0"/>
              <a:t>Accessibility and Portability</a:t>
            </a:r>
            <a:endParaRPr lang="en-US" dirty="0" smtClean="0"/>
          </a:p>
          <a:p>
            <a:pPr lvl="1"/>
            <a:endParaRPr lang="en-US" dirty="0"/>
          </a:p>
        </p:txBody>
      </p:sp>
      <p:pic>
        <p:nvPicPr>
          <p:cNvPr id="7170" name="Picture 2"/>
          <p:cNvPicPr>
            <a:picLocks noChangeAspect="1" noChangeArrowheads="1"/>
          </p:cNvPicPr>
          <p:nvPr/>
        </p:nvPicPr>
        <p:blipFill>
          <a:blip r:embed="rId1" cstate="print"/>
          <a:srcRect/>
          <a:stretch>
            <a:fillRect/>
          </a:stretch>
        </p:blipFill>
        <p:spPr bwMode="auto">
          <a:xfrm>
            <a:off x="4367784" y="3276600"/>
            <a:ext cx="4700016" cy="352777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Cloud computing ?</a:t>
            </a:r>
            <a:endParaRPr lang="en-US" dirty="0"/>
          </a:p>
        </p:txBody>
      </p:sp>
      <p:sp>
        <p:nvSpPr>
          <p:cNvPr id="3" name="Text Placeholder 2"/>
          <p:cNvSpPr>
            <a:spLocks noGrp="1"/>
          </p:cNvSpPr>
          <p:nvPr>
            <p:ph type="body" idx="1"/>
          </p:nvPr>
        </p:nvSpPr>
        <p:spPr/>
        <p:txBody>
          <a:bodyPr/>
          <a:lstStyle/>
          <a:p>
            <a:r>
              <a:rPr lang="en-US" dirty="0" smtClean="0">
                <a:solidFill>
                  <a:srgbClr val="C00000"/>
                </a:solidFill>
              </a:rPr>
              <a:t>Properties and characteristics</a:t>
            </a:r>
            <a:endParaRPr lang="en-US" dirty="0">
              <a:solidFill>
                <a:srgbClr val="C00000"/>
              </a:solidFill>
            </a:endParaRPr>
          </a:p>
        </p:txBody>
      </p:sp>
      <p:pic>
        <p:nvPicPr>
          <p:cNvPr id="4" name="Picture 7" descr="http://www.ipadrblog.com/BlindMenandElephant.jpg"/>
          <p:cNvPicPr>
            <a:picLocks noChangeAspect="1" noChangeArrowheads="1"/>
          </p:cNvPicPr>
          <p:nvPr/>
        </p:nvPicPr>
        <p:blipFill>
          <a:blip r:embed="rId1" cstate="print"/>
          <a:srcRect/>
          <a:stretch>
            <a:fillRect/>
          </a:stretch>
        </p:blipFill>
        <p:spPr bwMode="auto">
          <a:xfrm>
            <a:off x="4204193" y="796370"/>
            <a:ext cx="4866853" cy="3394630"/>
          </a:xfrm>
          <a:prstGeom prst="rect">
            <a:avLst/>
          </a:prstGeom>
          <a:noFill/>
        </p:spPr>
      </p:pic>
      <p:pic>
        <p:nvPicPr>
          <p:cNvPr id="5" name="Picture 8" descr="C:\Users\Andy\AppData\Local\Microsoft\Windows\Temporary Internet Files\Content.IE5\OQIHRKSF\MCj04418090000[1].png"/>
          <p:cNvPicPr>
            <a:picLocks noChangeAspect="1" noChangeArrowheads="1"/>
          </p:cNvPicPr>
          <p:nvPr/>
        </p:nvPicPr>
        <p:blipFill>
          <a:blip r:embed="rId2" cstate="print"/>
          <a:srcRect t="19444" b="22222"/>
          <a:stretch>
            <a:fillRect/>
          </a:stretch>
        </p:blipFill>
        <p:spPr bwMode="auto">
          <a:xfrm>
            <a:off x="2362200" y="409111"/>
            <a:ext cx="2743200" cy="1600200"/>
          </a:xfrm>
          <a:prstGeom prst="rect">
            <a:avLst/>
          </a:prstGeom>
          <a:noFill/>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as a Service</a:t>
            </a:r>
            <a:endParaRPr lang="en-US" dirty="0"/>
          </a:p>
        </p:txBody>
      </p:sp>
      <p:sp>
        <p:nvSpPr>
          <p:cNvPr id="3" name="Content Placeholder 2"/>
          <p:cNvSpPr>
            <a:spLocks noGrp="1"/>
          </p:cNvSpPr>
          <p:nvPr>
            <p:ph idx="1"/>
          </p:nvPr>
        </p:nvSpPr>
        <p:spPr/>
        <p:txBody>
          <a:bodyPr/>
          <a:lstStyle/>
          <a:p>
            <a:r>
              <a:rPr lang="en-US" dirty="0" smtClean="0"/>
              <a:t>Provide service – </a:t>
            </a:r>
            <a:r>
              <a:rPr lang="en-US" b="1" dirty="0" smtClean="0"/>
              <a:t>Web-based Applications</a:t>
            </a:r>
            <a:endParaRPr lang="en-US" b="1" dirty="0" smtClean="0"/>
          </a:p>
          <a:p>
            <a:pPr lvl="1"/>
            <a:r>
              <a:rPr lang="en-US" dirty="0" smtClean="0"/>
              <a:t>Conventional applications should translate their access interface onto web-based platform.</a:t>
            </a:r>
            <a:endParaRPr lang="en-US" dirty="0" smtClean="0"/>
          </a:p>
          <a:p>
            <a:pPr lvl="1"/>
            <a:r>
              <a:rPr lang="en-US" dirty="0" smtClean="0"/>
              <a:t>Applications in different domains</a:t>
            </a:r>
            <a:endParaRPr lang="en-US" dirty="0" smtClean="0"/>
          </a:p>
          <a:p>
            <a:pPr lvl="2"/>
            <a:r>
              <a:rPr lang="en-US" b="1" i="1" dirty="0" smtClean="0"/>
              <a:t>General Applications </a:t>
            </a:r>
            <a:r>
              <a:rPr lang="en-US" dirty="0" smtClean="0"/>
              <a:t>– Applications which are designed for general propose, such as </a:t>
            </a:r>
            <a:r>
              <a:rPr lang="en-US" dirty="0" smtClean="0">
                <a:solidFill>
                  <a:srgbClr val="C00000"/>
                </a:solidFill>
              </a:rPr>
              <a:t>office suit</a:t>
            </a:r>
            <a:r>
              <a:rPr lang="en-US" dirty="0" smtClean="0"/>
              <a:t>, </a:t>
            </a:r>
            <a:r>
              <a:rPr lang="en-US" i="1" dirty="0" smtClean="0">
                <a:solidFill>
                  <a:srgbClr val="C00000"/>
                </a:solidFill>
              </a:rPr>
              <a:t>multimedia</a:t>
            </a:r>
            <a:r>
              <a:rPr lang="en-US" dirty="0" smtClean="0"/>
              <a:t> and </a:t>
            </a:r>
            <a:r>
              <a:rPr lang="en-US" i="1" dirty="0" smtClean="0">
                <a:solidFill>
                  <a:srgbClr val="C00000"/>
                </a:solidFill>
              </a:rPr>
              <a:t>instant message</a:t>
            </a:r>
            <a:r>
              <a:rPr lang="en-US" dirty="0" smtClean="0"/>
              <a:t>, …etc.</a:t>
            </a:r>
            <a:endParaRPr lang="en-US" dirty="0" smtClean="0"/>
          </a:p>
          <a:p>
            <a:pPr lvl="2"/>
            <a:r>
              <a:rPr lang="en-US" b="1" i="1" dirty="0" smtClean="0"/>
              <a:t>Business Applications </a:t>
            </a:r>
            <a:r>
              <a:rPr lang="en-US" dirty="0" smtClean="0"/>
              <a:t>– Application which are designed for business propose, such as </a:t>
            </a:r>
            <a:r>
              <a:rPr lang="en-US" i="1" dirty="0" smtClean="0">
                <a:solidFill>
                  <a:srgbClr val="C00000"/>
                </a:solidFill>
              </a:rPr>
              <a:t>ERP</a:t>
            </a:r>
            <a:r>
              <a:rPr lang="en-US" dirty="0" smtClean="0"/>
              <a:t>, </a:t>
            </a:r>
            <a:r>
              <a:rPr lang="en-US" i="1" dirty="0" smtClean="0">
                <a:solidFill>
                  <a:srgbClr val="C00000"/>
                </a:solidFill>
              </a:rPr>
              <a:t>CRM</a:t>
            </a:r>
            <a:r>
              <a:rPr lang="en-US" dirty="0" smtClean="0"/>
              <a:t> and </a:t>
            </a:r>
            <a:r>
              <a:rPr lang="en-US" i="1" dirty="0" smtClean="0">
                <a:solidFill>
                  <a:srgbClr val="C00000"/>
                </a:solidFill>
              </a:rPr>
              <a:t>market trading system</a:t>
            </a:r>
            <a:r>
              <a:rPr lang="en-US" dirty="0" smtClean="0"/>
              <a:t>, …etc.</a:t>
            </a:r>
            <a:endParaRPr lang="en-US" dirty="0" smtClean="0"/>
          </a:p>
          <a:p>
            <a:pPr lvl="2"/>
            <a:r>
              <a:rPr lang="en-US" b="1" i="1" dirty="0" smtClean="0"/>
              <a:t>Scientific Applications </a:t>
            </a:r>
            <a:r>
              <a:rPr lang="en-US" dirty="0" smtClean="0"/>
              <a:t>– Application which are designed for scientific propose, such as </a:t>
            </a:r>
            <a:r>
              <a:rPr lang="en-US" i="1" dirty="0" smtClean="0">
                <a:solidFill>
                  <a:srgbClr val="C00000"/>
                </a:solidFill>
              </a:rPr>
              <a:t>aerospace simulation </a:t>
            </a:r>
            <a:r>
              <a:rPr lang="en-US" dirty="0" smtClean="0"/>
              <a:t>and </a:t>
            </a:r>
            <a:r>
              <a:rPr lang="en-US" i="1" dirty="0" smtClean="0">
                <a:solidFill>
                  <a:srgbClr val="C00000"/>
                </a:solidFill>
              </a:rPr>
              <a:t>biochemistry simulation</a:t>
            </a:r>
            <a:r>
              <a:rPr lang="en-US" dirty="0" smtClean="0"/>
              <a:t>, …etc.</a:t>
            </a:r>
            <a:endParaRPr lang="en-US" dirty="0" smtClean="0"/>
          </a:p>
          <a:p>
            <a:pPr lvl="2"/>
            <a:r>
              <a:rPr lang="en-US" b="1" i="1" dirty="0" smtClean="0"/>
              <a:t>Government Applications</a:t>
            </a:r>
            <a:r>
              <a:rPr lang="en-US" dirty="0" smtClean="0"/>
              <a:t> – Applications which are designed for government propose, such as </a:t>
            </a:r>
            <a:r>
              <a:rPr lang="en-US" i="1" dirty="0" smtClean="0">
                <a:solidFill>
                  <a:srgbClr val="C00000"/>
                </a:solidFill>
              </a:rPr>
              <a:t>national medical system </a:t>
            </a:r>
            <a:r>
              <a:rPr lang="en-US" dirty="0" smtClean="0"/>
              <a:t>and </a:t>
            </a:r>
            <a:r>
              <a:rPr lang="en-US" i="1" dirty="0" smtClean="0">
                <a:solidFill>
                  <a:srgbClr val="C00000"/>
                </a:solidFill>
              </a:rPr>
              <a:t>public transportation system service</a:t>
            </a:r>
            <a:r>
              <a:rPr lang="en-US" dirty="0" smtClean="0"/>
              <a:t>, …etc.</a:t>
            </a:r>
            <a:endParaRPr 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as a Service</a:t>
            </a:r>
            <a:endParaRPr lang="en-US" dirty="0"/>
          </a:p>
        </p:txBody>
      </p:sp>
      <p:sp>
        <p:nvSpPr>
          <p:cNvPr id="3" name="Content Placeholder 2"/>
          <p:cNvSpPr>
            <a:spLocks noGrp="1"/>
          </p:cNvSpPr>
          <p:nvPr>
            <p:ph idx="1"/>
          </p:nvPr>
        </p:nvSpPr>
        <p:spPr/>
        <p:txBody>
          <a:bodyPr/>
          <a:lstStyle/>
          <a:p>
            <a:r>
              <a:rPr lang="en-US" dirty="0" smtClean="0"/>
              <a:t>Provide service – </a:t>
            </a:r>
            <a:r>
              <a:rPr lang="en-US" b="1" dirty="0" smtClean="0"/>
              <a:t>Web Portal</a:t>
            </a:r>
            <a:endParaRPr lang="en-US" b="1" dirty="0" smtClean="0"/>
          </a:p>
          <a:p>
            <a:pPr lvl="1"/>
            <a:r>
              <a:rPr lang="en-US" dirty="0" smtClean="0"/>
              <a:t>Apart from the standard search engine feature, web portals offer other services such as e-mail, news, stock prices, information, databases and entertainment.</a:t>
            </a:r>
            <a:endParaRPr lang="en-US" dirty="0" smtClean="0"/>
          </a:p>
          <a:p>
            <a:pPr lvl="1"/>
            <a:r>
              <a:rPr lang="en-US" dirty="0" smtClean="0"/>
              <a:t>Portals provide a way for enterprises to provide a consistent look and feel with access control and procedures for multiple applications and databases, which otherwise would have been different entities altogether.</a:t>
            </a:r>
            <a:endParaRPr lang="en-US" dirty="0" smtClean="0"/>
          </a:p>
          <a:p>
            <a:pPr lvl="1"/>
            <a:r>
              <a:rPr lang="en-US" dirty="0" smtClean="0"/>
              <a:t>Some examples :</a:t>
            </a:r>
            <a:endParaRPr lang="en-US" dirty="0" smtClean="0"/>
          </a:p>
          <a:p>
            <a:pPr lvl="2"/>
            <a:r>
              <a:rPr lang="en-US" dirty="0" err="1" smtClean="0"/>
              <a:t>iGoogle</a:t>
            </a:r>
            <a:endParaRPr lang="en-US" dirty="0" smtClean="0"/>
          </a:p>
          <a:p>
            <a:pPr lvl="2"/>
            <a:r>
              <a:rPr lang="en-US" dirty="0" smtClean="0"/>
              <a:t>MSNBC</a:t>
            </a:r>
            <a:endParaRPr lang="en-US" dirty="0" smtClean="0"/>
          </a:p>
          <a:p>
            <a:pPr lvl="2"/>
            <a:r>
              <a:rPr lang="en-US" dirty="0" err="1" smtClean="0"/>
              <a:t>Netvibes</a:t>
            </a:r>
            <a:endParaRPr lang="en-US" dirty="0" smtClean="0"/>
          </a:p>
          <a:p>
            <a:pPr lvl="2"/>
            <a:r>
              <a:rPr lang="en-US" dirty="0" smtClean="0"/>
              <a:t>Yahoo!</a:t>
            </a:r>
            <a:endParaRPr lang="en-US"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SaaS</a:t>
            </a:r>
            <a:r>
              <a:rPr lang="en-US" dirty="0" smtClean="0"/>
              <a:t> - Summary</a:t>
            </a:r>
            <a:endParaRPr lang="en-US" dirty="0"/>
          </a:p>
        </p:txBody>
      </p:sp>
      <p:sp>
        <p:nvSpPr>
          <p:cNvPr id="3" name="Content Placeholder 2"/>
          <p:cNvSpPr>
            <a:spLocks noGrp="1"/>
          </p:cNvSpPr>
          <p:nvPr>
            <p:ph idx="1"/>
          </p:nvPr>
        </p:nvSpPr>
        <p:spPr/>
        <p:txBody>
          <a:bodyPr>
            <a:normAutofit/>
          </a:bodyPr>
          <a:lstStyle/>
          <a:p>
            <a:r>
              <a:rPr lang="en-US" sz="2000" b="1" dirty="0" err="1" smtClean="0"/>
              <a:t>SaaS</a:t>
            </a:r>
            <a:r>
              <a:rPr lang="en-US" sz="2000" b="1" dirty="0" smtClean="0"/>
              <a:t> is the finished applications that you rent and customize.</a:t>
            </a:r>
            <a:br>
              <a:rPr lang="en-US" sz="2000" b="1" dirty="0" smtClean="0"/>
            </a:br>
            <a:endParaRPr lang="en-US" sz="2000" b="1" dirty="0" smtClean="0"/>
          </a:p>
          <a:p>
            <a:r>
              <a:rPr lang="en-US" dirty="0" err="1" smtClean="0"/>
              <a:t>SaaS</a:t>
            </a:r>
            <a:r>
              <a:rPr lang="en-US" dirty="0" smtClean="0"/>
              <a:t> enabling technique</a:t>
            </a:r>
            <a:endParaRPr lang="en-US" dirty="0" smtClean="0"/>
          </a:p>
          <a:p>
            <a:pPr lvl="1"/>
            <a:r>
              <a:rPr lang="en-US" dirty="0" smtClean="0"/>
              <a:t>Web Service</a:t>
            </a:r>
            <a:br>
              <a:rPr lang="en-US" dirty="0" smtClean="0"/>
            </a:br>
            <a:endParaRPr lang="en-US" dirty="0" smtClean="0"/>
          </a:p>
          <a:p>
            <a:r>
              <a:rPr lang="en-US" dirty="0" err="1" smtClean="0"/>
              <a:t>SaaS</a:t>
            </a:r>
            <a:r>
              <a:rPr lang="en-US" dirty="0" smtClean="0"/>
              <a:t> provide services</a:t>
            </a:r>
            <a:endParaRPr lang="en-US" dirty="0" smtClean="0"/>
          </a:p>
          <a:p>
            <a:pPr lvl="1"/>
            <a:r>
              <a:rPr lang="en-US" dirty="0" smtClean="0"/>
              <a:t>Web-based Applications</a:t>
            </a:r>
            <a:endParaRPr lang="en-US" dirty="0" smtClean="0"/>
          </a:p>
          <a:p>
            <a:pPr lvl="2"/>
            <a:r>
              <a:rPr lang="en-US" dirty="0" smtClean="0"/>
              <a:t>General applications</a:t>
            </a:r>
            <a:endParaRPr lang="en-US" dirty="0" smtClean="0"/>
          </a:p>
          <a:p>
            <a:pPr lvl="2"/>
            <a:r>
              <a:rPr lang="en-US" dirty="0" smtClean="0"/>
              <a:t>Business applications</a:t>
            </a:r>
            <a:endParaRPr lang="en-US" dirty="0" smtClean="0"/>
          </a:p>
          <a:p>
            <a:pPr lvl="2"/>
            <a:r>
              <a:rPr lang="en-US" dirty="0" smtClean="0"/>
              <a:t>Scientific applications</a:t>
            </a:r>
            <a:endParaRPr lang="en-US" dirty="0" smtClean="0"/>
          </a:p>
          <a:p>
            <a:pPr lvl="2"/>
            <a:r>
              <a:rPr lang="en-US" dirty="0" smtClean="0"/>
              <a:t>Government applications</a:t>
            </a:r>
            <a:endParaRPr lang="en-US" dirty="0" smtClean="0"/>
          </a:p>
          <a:p>
            <a:pPr lvl="1"/>
            <a:r>
              <a:rPr lang="en-US" dirty="0" smtClean="0"/>
              <a:t>Web Portal</a:t>
            </a:r>
            <a:endParaRPr 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models</a:t>
            </a:r>
            <a:endParaRPr lang="en-US" dirty="0"/>
          </a:p>
        </p:txBody>
      </p:sp>
      <p:sp>
        <p:nvSpPr>
          <p:cNvPr id="3" name="Text Placeholder 2"/>
          <p:cNvSpPr>
            <a:spLocks noGrp="1"/>
          </p:cNvSpPr>
          <p:nvPr>
            <p:ph type="body" idx="1"/>
          </p:nvPr>
        </p:nvSpPr>
        <p:spPr/>
        <p:txBody>
          <a:bodyPr/>
          <a:lstStyle/>
          <a:p>
            <a:r>
              <a:rPr lang="en-US" dirty="0" smtClean="0">
                <a:solidFill>
                  <a:srgbClr val="C00000"/>
                </a:solidFill>
              </a:rPr>
              <a:t>How to deploy a cloud system ?</a:t>
            </a:r>
            <a:endParaRPr lang="en-US" dirty="0">
              <a:solidFill>
                <a:srgbClr val="C00000"/>
              </a:solidFill>
            </a:endParaRPr>
          </a:p>
        </p:txBody>
      </p:sp>
      <p:pic>
        <p:nvPicPr>
          <p:cNvPr id="4" name="Picture 6" descr="C:\Users\Andy\AppData\Local\Microsoft\Windows\Temporary Internet Files\Content.IE5\OHTRCXWF\MPj04308910000[1].jpg"/>
          <p:cNvPicPr>
            <a:picLocks noChangeAspect="1" noChangeArrowheads="1"/>
          </p:cNvPicPr>
          <p:nvPr/>
        </p:nvPicPr>
        <p:blipFill>
          <a:blip r:embed="rId1" cstate="print"/>
          <a:srcRect/>
          <a:stretch>
            <a:fillRect/>
          </a:stretch>
        </p:blipFill>
        <p:spPr bwMode="auto">
          <a:xfrm>
            <a:off x="5729957" y="228600"/>
            <a:ext cx="3185442" cy="43434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Model</a:t>
            </a:r>
            <a:endParaRPr lang="en-US" dirty="0"/>
          </a:p>
        </p:txBody>
      </p:sp>
      <p:sp>
        <p:nvSpPr>
          <p:cNvPr id="3" name="Content Placeholder 2"/>
          <p:cNvSpPr>
            <a:spLocks noGrp="1"/>
          </p:cNvSpPr>
          <p:nvPr>
            <p:ph idx="1"/>
          </p:nvPr>
        </p:nvSpPr>
        <p:spPr/>
        <p:txBody>
          <a:bodyPr/>
          <a:lstStyle/>
          <a:p>
            <a:r>
              <a:rPr lang="en-US" dirty="0" smtClean="0"/>
              <a:t>There are four primary cloud deployment models :</a:t>
            </a:r>
            <a:endParaRPr lang="en-US" dirty="0" smtClean="0"/>
          </a:p>
          <a:p>
            <a:pPr lvl="1"/>
            <a:r>
              <a:rPr lang="en-US" dirty="0" smtClean="0"/>
              <a:t>Public Cloud</a:t>
            </a:r>
            <a:endParaRPr lang="en-US" dirty="0" smtClean="0"/>
          </a:p>
          <a:p>
            <a:pPr lvl="1"/>
            <a:r>
              <a:rPr lang="en-US" dirty="0" smtClean="0"/>
              <a:t>Private Cloud</a:t>
            </a:r>
            <a:endParaRPr lang="en-US" dirty="0" smtClean="0"/>
          </a:p>
          <a:p>
            <a:pPr lvl="1"/>
            <a:r>
              <a:rPr lang="en-US" dirty="0" smtClean="0"/>
              <a:t>Community Cloud</a:t>
            </a:r>
            <a:endParaRPr lang="en-US" dirty="0" smtClean="0"/>
          </a:p>
          <a:p>
            <a:pPr lvl="1"/>
            <a:r>
              <a:rPr lang="en-US" dirty="0" smtClean="0"/>
              <a:t>Hybrid Cloud</a:t>
            </a:r>
            <a:br>
              <a:rPr lang="en-US" dirty="0" smtClean="0"/>
            </a:br>
            <a:endParaRPr lang="en-US" dirty="0" smtClean="0"/>
          </a:p>
          <a:p>
            <a:r>
              <a:rPr lang="en-US" dirty="0" smtClean="0"/>
              <a:t>Each can exhibit the previously discussed characteristics; their differences lie primarily in the scope and access of published cloud services, as they are made available to service consumers.</a:t>
            </a:r>
            <a:endParaRPr lang="en-US" dirty="0" smtClean="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Cloud</a:t>
            </a:r>
            <a:endParaRPr lang="en-US" dirty="0"/>
          </a:p>
        </p:txBody>
      </p:sp>
      <p:sp>
        <p:nvSpPr>
          <p:cNvPr id="3" name="Content Placeholder 2"/>
          <p:cNvSpPr>
            <a:spLocks noGrp="1"/>
          </p:cNvSpPr>
          <p:nvPr>
            <p:ph idx="1"/>
          </p:nvPr>
        </p:nvSpPr>
        <p:spPr>
          <a:xfrm>
            <a:off x="457200" y="1600200"/>
            <a:ext cx="8382000" cy="4525963"/>
          </a:xfrm>
        </p:spPr>
        <p:txBody>
          <a:bodyPr/>
          <a:lstStyle/>
          <a:p>
            <a:r>
              <a:rPr lang="en-US" dirty="0" smtClean="0"/>
              <a:t>Public cloud definition</a:t>
            </a:r>
            <a:endParaRPr lang="en-US" dirty="0" smtClean="0"/>
          </a:p>
          <a:p>
            <a:pPr lvl="1"/>
            <a:r>
              <a:rPr lang="en-US" dirty="0" smtClean="0"/>
              <a:t>The cloud infrastructure is made available to the general public or a large industry group and is owned by an organization selling cloud services.</a:t>
            </a:r>
            <a:endParaRPr lang="en-US" dirty="0" smtClean="0"/>
          </a:p>
          <a:p>
            <a:pPr lvl="1"/>
            <a:r>
              <a:rPr lang="en-US" dirty="0" smtClean="0"/>
              <a:t>Also known as external cloud or multi-tenant cloud, this model essentially represents a cloud environment that is openly accessible.</a:t>
            </a:r>
            <a:endParaRPr lang="en-US" dirty="0" smtClean="0"/>
          </a:p>
          <a:p>
            <a:pPr lvl="1"/>
            <a:r>
              <a:rPr lang="en-US" dirty="0" smtClean="0"/>
              <a:t>Basic characteristics :</a:t>
            </a:r>
            <a:endParaRPr lang="en-US" dirty="0" smtClean="0"/>
          </a:p>
          <a:p>
            <a:pPr lvl="2"/>
            <a:r>
              <a:rPr lang="en-US" dirty="0" smtClean="0"/>
              <a:t>Homogeneous infrastructure</a:t>
            </a:r>
            <a:endParaRPr lang="en-US" dirty="0" smtClean="0"/>
          </a:p>
          <a:p>
            <a:pPr lvl="2"/>
            <a:r>
              <a:rPr lang="en-US" dirty="0" smtClean="0"/>
              <a:t>Common policies</a:t>
            </a:r>
            <a:endParaRPr lang="en-US" dirty="0" smtClean="0"/>
          </a:p>
          <a:p>
            <a:pPr lvl="2"/>
            <a:r>
              <a:rPr lang="en-US" dirty="0" smtClean="0"/>
              <a:t>Shared resources and multi-tenant</a:t>
            </a:r>
            <a:endParaRPr lang="en-US" dirty="0" smtClean="0"/>
          </a:p>
          <a:p>
            <a:pPr lvl="2"/>
            <a:r>
              <a:rPr lang="en-US" dirty="0" smtClean="0"/>
              <a:t>Leased or rented infrastructure</a:t>
            </a:r>
            <a:endParaRPr lang="en-US" dirty="0" smtClean="0"/>
          </a:p>
          <a:p>
            <a:pPr lvl="2"/>
            <a:r>
              <a:rPr lang="en-US" dirty="0" smtClean="0"/>
              <a:t>Economies of scale</a:t>
            </a:r>
            <a:endParaRPr lang="en-US" dirty="0" smtClean="0"/>
          </a:p>
        </p:txBody>
      </p:sp>
      <p:pic>
        <p:nvPicPr>
          <p:cNvPr id="1026" name="Picture 2"/>
          <p:cNvPicPr>
            <a:picLocks noChangeAspect="1" noChangeArrowheads="1"/>
          </p:cNvPicPr>
          <p:nvPr/>
        </p:nvPicPr>
        <p:blipFill>
          <a:blip r:embed="rId1" cstate="print"/>
          <a:srcRect/>
          <a:stretch>
            <a:fillRect/>
          </a:stretch>
        </p:blipFill>
        <p:spPr bwMode="auto">
          <a:xfrm>
            <a:off x="5704093" y="3810000"/>
            <a:ext cx="3039503"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Private Cloud</a:t>
            </a:r>
            <a:endParaRPr lang="en-US" dirty="0"/>
          </a:p>
        </p:txBody>
      </p:sp>
      <p:sp>
        <p:nvSpPr>
          <p:cNvPr id="3" name="Content Placeholder 2"/>
          <p:cNvSpPr>
            <a:spLocks noGrp="1"/>
          </p:cNvSpPr>
          <p:nvPr>
            <p:ph idx="1"/>
          </p:nvPr>
        </p:nvSpPr>
        <p:spPr>
          <a:xfrm>
            <a:off x="457200" y="1295400"/>
            <a:ext cx="8229600" cy="4800600"/>
          </a:xfrm>
        </p:spPr>
        <p:txBody>
          <a:bodyPr>
            <a:noAutofit/>
          </a:bodyPr>
          <a:lstStyle/>
          <a:p>
            <a:r>
              <a:rPr lang="en-US" dirty="0" smtClean="0"/>
              <a:t>Private cloud definition</a:t>
            </a:r>
            <a:endParaRPr lang="en-US" dirty="0" smtClean="0"/>
          </a:p>
          <a:p>
            <a:pPr lvl="1"/>
            <a:r>
              <a:rPr lang="en-US" dirty="0" smtClean="0"/>
              <a:t>The cloud infrastructure is operated solely for an organization. It may be managed by the organization or a third party and may exist on premise or off premise.</a:t>
            </a:r>
            <a:endParaRPr lang="en-US" dirty="0" smtClean="0"/>
          </a:p>
          <a:p>
            <a:pPr lvl="1"/>
            <a:r>
              <a:rPr lang="en-US" dirty="0" smtClean="0"/>
              <a:t>Also referred to as internal cloud or on-premise cloud, a private cloud intentionally limits access to its resources to service consumers that belong to the same organization that owns the cloud.</a:t>
            </a:r>
            <a:endParaRPr lang="en-US" dirty="0" smtClean="0"/>
          </a:p>
          <a:p>
            <a:pPr lvl="1"/>
            <a:r>
              <a:rPr lang="en-US" dirty="0" smtClean="0"/>
              <a:t>Basic characteristics :</a:t>
            </a:r>
            <a:endParaRPr lang="en-US" dirty="0" smtClean="0"/>
          </a:p>
          <a:p>
            <a:pPr lvl="2"/>
            <a:r>
              <a:rPr lang="en-US" dirty="0" smtClean="0"/>
              <a:t>Heterogeneous infrastructure</a:t>
            </a:r>
            <a:endParaRPr lang="en-US" dirty="0" smtClean="0"/>
          </a:p>
          <a:p>
            <a:pPr lvl="2"/>
            <a:r>
              <a:rPr lang="en-US" dirty="0" smtClean="0"/>
              <a:t>Customized and tailored policies</a:t>
            </a:r>
            <a:endParaRPr lang="en-US" dirty="0" smtClean="0"/>
          </a:p>
          <a:p>
            <a:pPr lvl="2"/>
            <a:r>
              <a:rPr lang="en-US" dirty="0" smtClean="0"/>
              <a:t>Dedicated resources</a:t>
            </a:r>
            <a:endParaRPr lang="en-US" dirty="0" smtClean="0"/>
          </a:p>
          <a:p>
            <a:pPr lvl="2"/>
            <a:r>
              <a:rPr lang="en-US" dirty="0" smtClean="0"/>
              <a:t>In-house infrastructure</a:t>
            </a:r>
            <a:endParaRPr lang="en-US" dirty="0" smtClean="0"/>
          </a:p>
          <a:p>
            <a:pPr lvl="2"/>
            <a:r>
              <a:rPr lang="en-US" dirty="0" smtClean="0"/>
              <a:t>End-to-end control </a:t>
            </a:r>
            <a:endParaRPr lang="en-US" dirty="0"/>
          </a:p>
        </p:txBody>
      </p:sp>
      <p:pic>
        <p:nvPicPr>
          <p:cNvPr id="2050" name="Picture 2"/>
          <p:cNvPicPr>
            <a:picLocks noChangeAspect="1" noChangeArrowheads="1"/>
          </p:cNvPicPr>
          <p:nvPr/>
        </p:nvPicPr>
        <p:blipFill>
          <a:blip r:embed="rId1" cstate="print"/>
          <a:srcRect/>
          <a:stretch>
            <a:fillRect/>
          </a:stretch>
        </p:blipFill>
        <p:spPr bwMode="auto">
          <a:xfrm>
            <a:off x="5724600" y="3810000"/>
            <a:ext cx="3120776" cy="28868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vs. Private</a:t>
            </a:r>
            <a:endParaRPr lang="en-US" dirty="0"/>
          </a:p>
        </p:txBody>
      </p:sp>
      <p:sp>
        <p:nvSpPr>
          <p:cNvPr id="3" name="Content Placeholder 2"/>
          <p:cNvSpPr>
            <a:spLocks noGrp="1"/>
          </p:cNvSpPr>
          <p:nvPr>
            <p:ph idx="1"/>
          </p:nvPr>
        </p:nvSpPr>
        <p:spPr>
          <a:xfrm>
            <a:off x="457200" y="1600201"/>
            <a:ext cx="8229600" cy="609600"/>
          </a:xfrm>
        </p:spPr>
        <p:txBody>
          <a:bodyPr/>
          <a:lstStyle/>
          <a:p>
            <a:r>
              <a:rPr lang="en-US" dirty="0" smtClean="0"/>
              <a:t>Comparison :</a:t>
            </a:r>
            <a:endParaRPr lang="en-US" dirty="0" smtClean="0"/>
          </a:p>
        </p:txBody>
      </p:sp>
      <p:graphicFrame>
        <p:nvGraphicFramePr>
          <p:cNvPr id="5" name="Table 4"/>
          <p:cNvGraphicFramePr>
            <a:graphicFrameLocks noGrp="1"/>
          </p:cNvGraphicFramePr>
          <p:nvPr/>
        </p:nvGraphicFramePr>
        <p:xfrm>
          <a:off x="990600" y="2575560"/>
          <a:ext cx="7162800" cy="2225040"/>
        </p:xfrm>
        <a:graphic>
          <a:graphicData uri="http://schemas.openxmlformats.org/drawingml/2006/table">
            <a:tbl>
              <a:tblPr firstRow="1" bandRow="1">
                <a:tableStyleId>{7DF18680-E054-41AD-8BC1-D1AEF772440D}</a:tableStyleId>
              </a:tblPr>
              <a:tblGrid>
                <a:gridCol w="1752600"/>
                <a:gridCol w="2667000"/>
                <a:gridCol w="2743200"/>
              </a:tblGrid>
              <a:tr h="370840">
                <a:tc>
                  <a:txBody>
                    <a:bodyPr/>
                    <a:lstStyle/>
                    <a:p>
                      <a:endParaRPr lang="en-US" dirty="0"/>
                    </a:p>
                  </a:txBody>
                  <a:tcPr/>
                </a:tc>
                <a:tc>
                  <a:txBody>
                    <a:bodyPr/>
                    <a:lstStyle/>
                    <a:p>
                      <a:r>
                        <a:rPr lang="en-US" dirty="0" smtClean="0"/>
                        <a:t>Public Cloud</a:t>
                      </a:r>
                      <a:endParaRPr lang="en-US" dirty="0"/>
                    </a:p>
                  </a:txBody>
                  <a:tcPr/>
                </a:tc>
                <a:tc>
                  <a:txBody>
                    <a:bodyPr/>
                    <a:lstStyle/>
                    <a:p>
                      <a:r>
                        <a:rPr lang="en-US" dirty="0" smtClean="0"/>
                        <a:t>Private Cloud</a:t>
                      </a:r>
                      <a:endParaRPr lang="en-US" dirty="0"/>
                    </a:p>
                  </a:txBody>
                  <a:tcPr/>
                </a:tc>
              </a:tr>
              <a:tr h="370840">
                <a:tc>
                  <a:txBody>
                    <a:bodyPr/>
                    <a:lstStyle/>
                    <a:p>
                      <a:r>
                        <a:rPr lang="en-US" b="1" i="1" dirty="0" smtClean="0"/>
                        <a:t>Infrastructure</a:t>
                      </a:r>
                      <a:endParaRPr lang="en-US" b="1" i="1" dirty="0"/>
                    </a:p>
                  </a:txBody>
                  <a:tcPr anchor="ctr"/>
                </a:tc>
                <a:tc>
                  <a:txBody>
                    <a:bodyPr/>
                    <a:lstStyle/>
                    <a:p>
                      <a:pPr algn="l"/>
                      <a:r>
                        <a:rPr lang="en-US" sz="1800" i="1" kern="1200" dirty="0" smtClean="0">
                          <a:solidFill>
                            <a:schemeClr val="tx1"/>
                          </a:solidFill>
                          <a:latin typeface="+mn-lt"/>
                          <a:ea typeface="+mn-ea"/>
                          <a:cs typeface="+mn-cs"/>
                        </a:rPr>
                        <a:t>Homogeneous </a:t>
                      </a:r>
                      <a:endParaRPr lang="en-US" sz="1800" i="1" kern="1200" dirty="0">
                        <a:solidFill>
                          <a:schemeClr val="tx1"/>
                        </a:solidFill>
                        <a:latin typeface="+mn-lt"/>
                        <a:ea typeface="+mn-ea"/>
                        <a:cs typeface="+mn-cs"/>
                      </a:endParaRPr>
                    </a:p>
                  </a:txBody>
                  <a:tcPr anchor="ctr"/>
                </a:tc>
                <a:tc>
                  <a:txBody>
                    <a:bodyPr/>
                    <a:lstStyle/>
                    <a:p>
                      <a:pPr algn="l"/>
                      <a:r>
                        <a:rPr lang="en-US" sz="1800" i="1" kern="1200" dirty="0" smtClean="0">
                          <a:solidFill>
                            <a:schemeClr val="tx1"/>
                          </a:solidFill>
                          <a:latin typeface="+mn-lt"/>
                          <a:ea typeface="+mn-ea"/>
                          <a:cs typeface="+mn-cs"/>
                        </a:rPr>
                        <a:t>Heterogeneous</a:t>
                      </a:r>
                      <a:endParaRPr lang="en-US" sz="1800" i="1" kern="1200" dirty="0">
                        <a:solidFill>
                          <a:schemeClr val="tx1"/>
                        </a:solidFill>
                        <a:latin typeface="+mn-lt"/>
                        <a:ea typeface="+mn-ea"/>
                        <a:cs typeface="+mn-cs"/>
                      </a:endParaRPr>
                    </a:p>
                  </a:txBody>
                  <a:tcPr anchor="ctr"/>
                </a:tc>
              </a:tr>
              <a:tr h="370840">
                <a:tc>
                  <a:txBody>
                    <a:bodyPr/>
                    <a:lstStyle/>
                    <a:p>
                      <a:r>
                        <a:rPr lang="en-US" b="1" i="1" dirty="0" smtClean="0"/>
                        <a:t>Policy Model</a:t>
                      </a:r>
                      <a:endParaRPr lang="en-US" b="1" i="1"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i="1" kern="1200" dirty="0" smtClean="0">
                          <a:solidFill>
                            <a:schemeClr val="tx1"/>
                          </a:solidFill>
                          <a:latin typeface="+mn-lt"/>
                          <a:ea typeface="+mn-ea"/>
                          <a:cs typeface="+mn-cs"/>
                        </a:rPr>
                        <a:t>Common defined</a:t>
                      </a:r>
                      <a:endParaRPr lang="en-US" sz="1800" i="1" kern="1200" dirty="0">
                        <a:solidFill>
                          <a:schemeClr val="tx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i="1" kern="1200" dirty="0" smtClean="0">
                          <a:solidFill>
                            <a:schemeClr val="tx1"/>
                          </a:solidFill>
                          <a:latin typeface="+mn-lt"/>
                          <a:ea typeface="+mn-ea"/>
                          <a:cs typeface="+mn-cs"/>
                        </a:rPr>
                        <a:t>Customized &amp; Tailored </a:t>
                      </a:r>
                      <a:endParaRPr lang="en-US" sz="1800" i="1" kern="1200" dirty="0">
                        <a:solidFill>
                          <a:schemeClr val="tx1"/>
                        </a:solidFill>
                        <a:latin typeface="+mn-lt"/>
                        <a:ea typeface="+mn-ea"/>
                        <a:cs typeface="+mn-cs"/>
                      </a:endParaRPr>
                    </a:p>
                  </a:txBody>
                  <a:tcPr anchor="ctr"/>
                </a:tc>
              </a:tr>
              <a:tr h="370840">
                <a:tc>
                  <a:txBody>
                    <a:bodyPr/>
                    <a:lstStyle/>
                    <a:p>
                      <a:r>
                        <a:rPr lang="en-US" b="1" i="1" dirty="0" smtClean="0"/>
                        <a:t>Resource Model</a:t>
                      </a:r>
                      <a:endParaRPr lang="en-US" b="1" i="1" dirty="0"/>
                    </a:p>
                  </a:txBody>
                  <a:tcPr anchor="ctr"/>
                </a:tc>
                <a:tc>
                  <a:txBody>
                    <a:bodyPr/>
                    <a:lstStyle/>
                    <a:p>
                      <a:pPr algn="l"/>
                      <a:r>
                        <a:rPr lang="en-US" sz="1800" i="1" kern="1200" dirty="0" smtClean="0">
                          <a:solidFill>
                            <a:schemeClr val="tx1"/>
                          </a:solidFill>
                          <a:latin typeface="+mn-lt"/>
                          <a:ea typeface="+mn-ea"/>
                          <a:cs typeface="+mn-cs"/>
                        </a:rPr>
                        <a:t>Shared &amp; Multi-tenant</a:t>
                      </a:r>
                      <a:endParaRPr lang="en-US" sz="1800" i="1" kern="1200" dirty="0">
                        <a:solidFill>
                          <a:schemeClr val="tx1"/>
                        </a:solidFill>
                        <a:latin typeface="+mn-lt"/>
                        <a:ea typeface="+mn-ea"/>
                        <a:cs typeface="+mn-cs"/>
                      </a:endParaRPr>
                    </a:p>
                  </a:txBody>
                  <a:tcPr anchor="ctr"/>
                </a:tc>
                <a:tc>
                  <a:txBody>
                    <a:bodyPr/>
                    <a:lstStyle/>
                    <a:p>
                      <a:pPr algn="l"/>
                      <a:r>
                        <a:rPr lang="en-US" sz="1800" i="1" kern="1200" dirty="0" smtClean="0">
                          <a:solidFill>
                            <a:schemeClr val="tx1"/>
                          </a:solidFill>
                          <a:latin typeface="+mn-lt"/>
                          <a:ea typeface="+mn-ea"/>
                          <a:cs typeface="+mn-cs"/>
                        </a:rPr>
                        <a:t>Dedicated</a:t>
                      </a:r>
                      <a:endParaRPr lang="en-US" sz="1800" i="1" kern="1200" dirty="0">
                        <a:solidFill>
                          <a:schemeClr val="tx1"/>
                        </a:solidFill>
                        <a:latin typeface="+mn-lt"/>
                        <a:ea typeface="+mn-ea"/>
                        <a:cs typeface="+mn-cs"/>
                      </a:endParaRPr>
                    </a:p>
                  </a:txBody>
                  <a:tcPr anchor="ctr"/>
                </a:tc>
              </a:tr>
              <a:tr h="370840">
                <a:tc>
                  <a:txBody>
                    <a:bodyPr/>
                    <a:lstStyle/>
                    <a:p>
                      <a:r>
                        <a:rPr lang="en-US" b="1" i="1" dirty="0" smtClean="0"/>
                        <a:t>Cost Model</a:t>
                      </a:r>
                      <a:endParaRPr lang="en-US" b="1" i="1" dirty="0"/>
                    </a:p>
                  </a:txBody>
                  <a:tcPr anchor="ctr"/>
                </a:tc>
                <a:tc>
                  <a:txBody>
                    <a:bodyPr/>
                    <a:lstStyle/>
                    <a:p>
                      <a:pPr algn="l"/>
                      <a:r>
                        <a:rPr lang="en-US" sz="1800" i="1" kern="1200" dirty="0" smtClean="0">
                          <a:solidFill>
                            <a:schemeClr val="tx1"/>
                          </a:solidFill>
                          <a:latin typeface="+mn-lt"/>
                          <a:ea typeface="+mn-ea"/>
                          <a:cs typeface="+mn-cs"/>
                        </a:rPr>
                        <a:t>Operational</a:t>
                      </a:r>
                      <a:r>
                        <a:rPr lang="en-US" sz="1800" i="1" kern="1200" baseline="0" dirty="0" smtClean="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c>
                  <a:txBody>
                    <a:bodyPr/>
                    <a:lstStyle/>
                    <a:p>
                      <a:pPr algn="l"/>
                      <a:r>
                        <a:rPr lang="en-US" sz="1800" i="1" kern="1200" dirty="0" smtClean="0">
                          <a:solidFill>
                            <a:schemeClr val="tx1"/>
                          </a:solidFill>
                          <a:latin typeface="+mn-lt"/>
                          <a:ea typeface="+mn-ea"/>
                          <a:cs typeface="+mn-cs"/>
                        </a:rPr>
                        <a:t>Capital</a:t>
                      </a:r>
                      <a:r>
                        <a:rPr lang="en-US" sz="1800" i="1" kern="1200" baseline="0" dirty="0" smtClean="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r>
              <a:tr h="370840">
                <a:tc>
                  <a:txBody>
                    <a:bodyPr/>
                    <a:lstStyle/>
                    <a:p>
                      <a:r>
                        <a:rPr lang="en-US" b="1" i="1" dirty="0" smtClean="0"/>
                        <a:t>Economy</a:t>
                      </a:r>
                      <a:r>
                        <a:rPr lang="en-US" b="1" i="1" baseline="0" dirty="0" smtClean="0"/>
                        <a:t> Model</a:t>
                      </a:r>
                      <a:endParaRPr lang="en-US" b="1" i="1" dirty="0"/>
                    </a:p>
                  </a:txBody>
                  <a:tcPr anchor="ctr"/>
                </a:tc>
                <a:tc>
                  <a:txBody>
                    <a:bodyPr/>
                    <a:lstStyle/>
                    <a:p>
                      <a:pPr algn="l"/>
                      <a:r>
                        <a:rPr lang="en-US" sz="1800" i="1" kern="1200" dirty="0" smtClean="0">
                          <a:solidFill>
                            <a:schemeClr val="tx1"/>
                          </a:solidFill>
                          <a:latin typeface="+mn-lt"/>
                          <a:ea typeface="+mn-ea"/>
                          <a:cs typeface="+mn-cs"/>
                        </a:rPr>
                        <a:t>Large</a:t>
                      </a:r>
                      <a:r>
                        <a:rPr lang="en-US" sz="1800" i="1" kern="1200" baseline="0" dirty="0" smtClean="0">
                          <a:solidFill>
                            <a:schemeClr val="tx1"/>
                          </a:solidFill>
                          <a:latin typeface="+mn-lt"/>
                          <a:ea typeface="+mn-ea"/>
                          <a:cs typeface="+mn-cs"/>
                        </a:rPr>
                        <a:t> economy of scale</a:t>
                      </a:r>
                      <a:endParaRPr lang="en-US" sz="1800" i="1" kern="1200" dirty="0">
                        <a:solidFill>
                          <a:schemeClr val="tx1"/>
                        </a:solidFill>
                        <a:latin typeface="+mn-lt"/>
                        <a:ea typeface="+mn-ea"/>
                        <a:cs typeface="+mn-cs"/>
                      </a:endParaRPr>
                    </a:p>
                  </a:txBody>
                  <a:tcPr anchor="ctr"/>
                </a:tc>
                <a:tc>
                  <a:txBody>
                    <a:bodyPr/>
                    <a:lstStyle/>
                    <a:p>
                      <a:pPr algn="l"/>
                      <a:r>
                        <a:rPr lang="en-US" sz="1800" i="1" kern="1200" dirty="0" smtClean="0">
                          <a:solidFill>
                            <a:schemeClr val="tx1"/>
                          </a:solidFill>
                          <a:latin typeface="+mn-lt"/>
                          <a:ea typeface="+mn-ea"/>
                          <a:cs typeface="+mn-cs"/>
                        </a:rPr>
                        <a:t>End-to-end</a:t>
                      </a:r>
                      <a:r>
                        <a:rPr lang="en-US" sz="1800" i="1" kern="1200" baseline="0" dirty="0" smtClean="0">
                          <a:solidFill>
                            <a:schemeClr val="tx1"/>
                          </a:solidFill>
                          <a:latin typeface="+mn-lt"/>
                          <a:ea typeface="+mn-ea"/>
                          <a:cs typeface="+mn-cs"/>
                        </a:rPr>
                        <a:t> control</a:t>
                      </a:r>
                      <a:endParaRPr lang="en-US" sz="1800" i="1" kern="1200" dirty="0">
                        <a:solidFill>
                          <a:schemeClr val="tx1"/>
                        </a:solidFill>
                        <a:latin typeface="+mn-lt"/>
                        <a:ea typeface="+mn-ea"/>
                        <a:cs typeface="+mn-cs"/>
                      </a:endParaRPr>
                    </a:p>
                  </a:txBody>
                  <a:tcPr anchor="ctr"/>
                </a:tc>
              </a:tr>
            </a:tbl>
          </a:graphicData>
        </a:graphic>
      </p:graphicFrame>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Community Cloud</a:t>
            </a:r>
            <a:endParaRPr lang="en-US" dirty="0"/>
          </a:p>
        </p:txBody>
      </p:sp>
      <p:sp>
        <p:nvSpPr>
          <p:cNvPr id="3" name="Content Placeholder 2"/>
          <p:cNvSpPr>
            <a:spLocks noGrp="1"/>
          </p:cNvSpPr>
          <p:nvPr>
            <p:ph idx="1"/>
          </p:nvPr>
        </p:nvSpPr>
        <p:spPr/>
        <p:txBody>
          <a:bodyPr/>
          <a:lstStyle/>
          <a:p>
            <a:r>
              <a:rPr lang="en-US" dirty="0" smtClean="0"/>
              <a:t>Community cloud definition</a:t>
            </a:r>
            <a:endParaRPr lang="en-US" dirty="0" smtClean="0"/>
          </a:p>
          <a:p>
            <a:pPr lvl="1"/>
            <a:r>
              <a:rPr lang="en-US" dirty="0" smtClean="0"/>
              <a:t>The cloud infrastructure is shared by several organizations and supports a specific community that has shared concerns (e.g., mission, security requirements, policy, and compliance considerations). </a:t>
            </a:r>
            <a:endParaRPr lang="en-US" dirty="0" smtClean="0"/>
          </a:p>
        </p:txBody>
      </p:sp>
      <p:pic>
        <p:nvPicPr>
          <p:cNvPr id="10244" name="Picture 4" descr="[14.PNG]"/>
          <p:cNvPicPr>
            <a:picLocks noChangeAspect="1" noChangeArrowheads="1"/>
          </p:cNvPicPr>
          <p:nvPr/>
        </p:nvPicPr>
        <p:blipFill>
          <a:blip r:embed="rId1" cstate="print"/>
          <a:srcRect/>
          <a:stretch>
            <a:fillRect/>
          </a:stretch>
        </p:blipFill>
        <p:spPr bwMode="auto">
          <a:xfrm>
            <a:off x="3733800" y="3200400"/>
            <a:ext cx="5295992" cy="3657600"/>
          </a:xfrm>
          <a:prstGeom prst="rect">
            <a:avLst/>
          </a:prstGeom>
          <a:noFill/>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Cloud</a:t>
            </a:r>
            <a:endParaRPr lang="en-US" dirty="0"/>
          </a:p>
        </p:txBody>
      </p:sp>
      <p:sp>
        <p:nvSpPr>
          <p:cNvPr id="3" name="Content Placeholder 2"/>
          <p:cNvSpPr>
            <a:spLocks noGrp="1"/>
          </p:cNvSpPr>
          <p:nvPr>
            <p:ph idx="1"/>
          </p:nvPr>
        </p:nvSpPr>
        <p:spPr/>
        <p:txBody>
          <a:bodyPr/>
          <a:lstStyle/>
          <a:p>
            <a:r>
              <a:rPr lang="en-US" dirty="0" smtClean="0"/>
              <a:t>Hybrid cloud definition</a:t>
            </a:r>
            <a:endParaRPr lang="en-US" dirty="0" smtClean="0"/>
          </a:p>
          <a:p>
            <a:pPr lvl="1"/>
            <a:r>
              <a:rPr lang="en-US" dirty="0" smtClean="0"/>
              <a:t>The cloud infrastructure is a composition of two or more clouds (private, community, or public) that remain unique entities but are bound together by standardized or proprietary technology that enables data and application</a:t>
            </a:r>
            <a:br>
              <a:rPr lang="en-US" dirty="0" smtClean="0"/>
            </a:br>
            <a:r>
              <a:rPr lang="en-US" dirty="0" smtClean="0"/>
              <a:t>portability (e.g., cloud bursting</a:t>
            </a:r>
            <a:br>
              <a:rPr lang="en-US" dirty="0" smtClean="0"/>
            </a:br>
            <a:r>
              <a:rPr lang="en-US" dirty="0" smtClean="0"/>
              <a:t>for load-balancing between</a:t>
            </a:r>
            <a:br>
              <a:rPr lang="en-US" dirty="0" smtClean="0"/>
            </a:br>
            <a:r>
              <a:rPr lang="en-US" dirty="0" smtClean="0"/>
              <a:t>clouds).</a:t>
            </a:r>
            <a:endParaRPr lang="en-US" dirty="0" smtClean="0"/>
          </a:p>
        </p:txBody>
      </p:sp>
      <p:pic>
        <p:nvPicPr>
          <p:cNvPr id="11268" name="Picture 4" descr="[13.PNG]"/>
          <p:cNvPicPr>
            <a:picLocks noChangeAspect="1" noChangeArrowheads="1"/>
          </p:cNvPicPr>
          <p:nvPr/>
        </p:nvPicPr>
        <p:blipFill>
          <a:blip r:embed="rId1" cstate="print"/>
          <a:srcRect/>
          <a:stretch>
            <a:fillRect/>
          </a:stretch>
        </p:blipFill>
        <p:spPr bwMode="auto">
          <a:xfrm>
            <a:off x="5029200" y="3048000"/>
            <a:ext cx="3929763" cy="36576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ndy\AppData\Local\Microsoft\Windows\Temporary Internet Files\Content.IE5\OHTRCXWF\MPj03992210000[1].jpg"/>
          <p:cNvPicPr>
            <a:picLocks noChangeAspect="1" noChangeArrowheads="1"/>
          </p:cNvPicPr>
          <p:nvPr/>
        </p:nvPicPr>
        <p:blipFill>
          <a:blip r:embed="rId1" cstate="print"/>
          <a:srcRect l="15830" r="13702"/>
          <a:stretch>
            <a:fillRect/>
          </a:stretch>
        </p:blipFill>
        <p:spPr bwMode="auto">
          <a:xfrm>
            <a:off x="5867400" y="2362200"/>
            <a:ext cx="2743200" cy="3892858"/>
          </a:xfrm>
          <a:prstGeom prst="rect">
            <a:avLst/>
          </a:prstGeom>
          <a:noFill/>
        </p:spPr>
      </p:pic>
      <p:sp>
        <p:nvSpPr>
          <p:cNvPr id="2" name="Title 1"/>
          <p:cNvSpPr>
            <a:spLocks noGrp="1"/>
          </p:cNvSpPr>
          <p:nvPr>
            <p:ph type="title"/>
          </p:nvPr>
        </p:nvSpPr>
        <p:spPr/>
        <p:txBody>
          <a:bodyPr/>
          <a:lstStyle/>
          <a:p>
            <a:r>
              <a:rPr lang="en-US" dirty="0" smtClean="0"/>
              <a:t>In Our Humble Opinion</a:t>
            </a:r>
            <a:endParaRPr lang="en-US" dirty="0"/>
          </a:p>
        </p:txBody>
      </p:sp>
      <p:sp>
        <p:nvSpPr>
          <p:cNvPr id="3" name="Content Placeholder 2"/>
          <p:cNvSpPr>
            <a:spLocks noGrp="1"/>
          </p:cNvSpPr>
          <p:nvPr>
            <p:ph idx="1"/>
          </p:nvPr>
        </p:nvSpPr>
        <p:spPr>
          <a:xfrm>
            <a:off x="457200" y="1143000"/>
            <a:ext cx="8229600" cy="5562600"/>
          </a:xfrm>
        </p:spPr>
        <p:txBody>
          <a:bodyPr>
            <a:noAutofit/>
          </a:bodyPr>
          <a:lstStyle/>
          <a:p>
            <a:r>
              <a:rPr lang="en-US" dirty="0" smtClean="0"/>
              <a:t>Cloud computing is a paradigm of computing, a new way of thinking about IT industry but not any specific technology.</a:t>
            </a:r>
            <a:endParaRPr lang="en-US" dirty="0" smtClean="0"/>
          </a:p>
          <a:p>
            <a:pPr lvl="1"/>
            <a:r>
              <a:rPr lang="en-US" dirty="0" smtClean="0"/>
              <a:t>Central ideas</a:t>
            </a:r>
            <a:endParaRPr lang="en-US" dirty="0" smtClean="0"/>
          </a:p>
          <a:p>
            <a:pPr lvl="2"/>
            <a:r>
              <a:rPr lang="en-US" b="1" i="1" dirty="0" smtClean="0">
                <a:solidFill>
                  <a:schemeClr val="accent6">
                    <a:lumMod val="50000"/>
                  </a:schemeClr>
                </a:solidFill>
              </a:rPr>
              <a:t>Utility Computing</a:t>
            </a:r>
            <a:endParaRPr lang="en-US" b="1" i="1" dirty="0" smtClean="0">
              <a:solidFill>
                <a:schemeClr val="accent6">
                  <a:lumMod val="50000"/>
                </a:schemeClr>
              </a:solidFill>
            </a:endParaRPr>
          </a:p>
          <a:p>
            <a:pPr lvl="2"/>
            <a:r>
              <a:rPr lang="en-US" b="1" i="1" dirty="0" smtClean="0">
                <a:solidFill>
                  <a:schemeClr val="accent6">
                    <a:lumMod val="50000"/>
                  </a:schemeClr>
                </a:solidFill>
              </a:rPr>
              <a:t>SOA</a:t>
            </a:r>
            <a:r>
              <a:rPr lang="en-US" dirty="0" smtClean="0"/>
              <a:t> - Service Oriented Architecture</a:t>
            </a:r>
            <a:endParaRPr lang="en-US" dirty="0" smtClean="0"/>
          </a:p>
          <a:p>
            <a:pPr lvl="2"/>
            <a:r>
              <a:rPr lang="en-US" b="1" i="1" dirty="0" smtClean="0">
                <a:solidFill>
                  <a:schemeClr val="accent6">
                    <a:lumMod val="50000"/>
                  </a:schemeClr>
                </a:solidFill>
              </a:rPr>
              <a:t>SLA</a:t>
            </a:r>
            <a:r>
              <a:rPr lang="en-US" dirty="0" smtClean="0"/>
              <a:t> - Service Level Agreement</a:t>
            </a:r>
            <a:endParaRPr lang="en-US" dirty="0" smtClean="0"/>
          </a:p>
          <a:p>
            <a:pPr lvl="1"/>
            <a:r>
              <a:rPr lang="en-US" dirty="0" smtClean="0"/>
              <a:t>Properties and characteristics</a:t>
            </a:r>
            <a:endParaRPr lang="en-US" dirty="0" smtClean="0"/>
          </a:p>
          <a:p>
            <a:pPr lvl="2"/>
            <a:r>
              <a:rPr lang="en-US" dirty="0" smtClean="0"/>
              <a:t>High </a:t>
            </a:r>
            <a:r>
              <a:rPr lang="en-US" b="1" i="1" dirty="0" smtClean="0">
                <a:solidFill>
                  <a:schemeClr val="accent6">
                    <a:lumMod val="50000"/>
                  </a:schemeClr>
                </a:solidFill>
              </a:rPr>
              <a:t>scalability </a:t>
            </a:r>
            <a:r>
              <a:rPr lang="en-US" dirty="0" smtClean="0"/>
              <a:t>and </a:t>
            </a:r>
            <a:r>
              <a:rPr lang="en-US" b="1" i="1" dirty="0" smtClean="0">
                <a:solidFill>
                  <a:schemeClr val="accent6">
                    <a:lumMod val="50000"/>
                  </a:schemeClr>
                </a:solidFill>
              </a:rPr>
              <a:t>elasticity</a:t>
            </a:r>
            <a:endParaRPr lang="en-US" b="1" i="1" dirty="0" smtClean="0">
              <a:solidFill>
                <a:schemeClr val="accent6">
                  <a:lumMod val="50000"/>
                </a:schemeClr>
              </a:solidFill>
            </a:endParaRPr>
          </a:p>
          <a:p>
            <a:pPr lvl="2"/>
            <a:r>
              <a:rPr lang="en-US" dirty="0" smtClean="0"/>
              <a:t>High </a:t>
            </a:r>
            <a:r>
              <a:rPr lang="en-US" b="1" i="1" dirty="0" smtClean="0">
                <a:solidFill>
                  <a:schemeClr val="accent6">
                    <a:lumMod val="50000"/>
                  </a:schemeClr>
                </a:solidFill>
              </a:rPr>
              <a:t>availability </a:t>
            </a:r>
            <a:r>
              <a:rPr lang="en-US" dirty="0" smtClean="0"/>
              <a:t>and </a:t>
            </a:r>
            <a:r>
              <a:rPr lang="en-US" b="1" i="1" dirty="0" smtClean="0">
                <a:solidFill>
                  <a:schemeClr val="accent6">
                    <a:lumMod val="50000"/>
                  </a:schemeClr>
                </a:solidFill>
              </a:rPr>
              <a:t>reliability</a:t>
            </a:r>
            <a:endParaRPr lang="en-US" b="1" i="1" dirty="0" smtClean="0">
              <a:solidFill>
                <a:schemeClr val="accent6">
                  <a:lumMod val="50000"/>
                </a:schemeClr>
              </a:solidFill>
            </a:endParaRPr>
          </a:p>
          <a:p>
            <a:pPr lvl="2"/>
            <a:r>
              <a:rPr lang="en-US" dirty="0" smtClean="0"/>
              <a:t>High </a:t>
            </a:r>
            <a:r>
              <a:rPr lang="en-US" b="1" i="1" dirty="0" smtClean="0">
                <a:solidFill>
                  <a:schemeClr val="accent6">
                    <a:lumMod val="50000"/>
                  </a:schemeClr>
                </a:solidFill>
              </a:rPr>
              <a:t>manageability </a:t>
            </a:r>
            <a:r>
              <a:rPr lang="en-US" dirty="0" smtClean="0"/>
              <a:t>and </a:t>
            </a:r>
            <a:r>
              <a:rPr lang="en-US" b="1" i="1" dirty="0" smtClean="0">
                <a:solidFill>
                  <a:schemeClr val="accent6">
                    <a:lumMod val="50000"/>
                  </a:schemeClr>
                </a:solidFill>
              </a:rPr>
              <a:t>interoperability</a:t>
            </a:r>
            <a:endParaRPr lang="en-US" b="1" i="1" dirty="0" smtClean="0">
              <a:solidFill>
                <a:schemeClr val="accent6">
                  <a:lumMod val="50000"/>
                </a:schemeClr>
              </a:solidFill>
            </a:endParaRPr>
          </a:p>
          <a:p>
            <a:pPr lvl="2"/>
            <a:r>
              <a:rPr lang="en-US" dirty="0" smtClean="0"/>
              <a:t>High </a:t>
            </a:r>
            <a:r>
              <a:rPr lang="en-US" b="1" i="1" dirty="0" smtClean="0">
                <a:solidFill>
                  <a:schemeClr val="accent6">
                    <a:lumMod val="50000"/>
                  </a:schemeClr>
                </a:solidFill>
              </a:rPr>
              <a:t>accessibility </a:t>
            </a:r>
            <a:r>
              <a:rPr lang="en-US" dirty="0" smtClean="0"/>
              <a:t>and </a:t>
            </a:r>
            <a:r>
              <a:rPr lang="en-US" b="1" i="1" dirty="0" smtClean="0">
                <a:solidFill>
                  <a:schemeClr val="accent6">
                    <a:lumMod val="50000"/>
                  </a:schemeClr>
                </a:solidFill>
              </a:rPr>
              <a:t>portability</a:t>
            </a:r>
            <a:endParaRPr lang="en-US" b="1" i="1" dirty="0" smtClean="0">
              <a:solidFill>
                <a:schemeClr val="accent6">
                  <a:lumMod val="50000"/>
                </a:schemeClr>
              </a:solidFill>
            </a:endParaRPr>
          </a:p>
          <a:p>
            <a:pPr lvl="2"/>
            <a:r>
              <a:rPr lang="en-US" dirty="0" smtClean="0"/>
              <a:t>High </a:t>
            </a:r>
            <a:r>
              <a:rPr lang="en-US" b="1" i="1" dirty="0" smtClean="0">
                <a:solidFill>
                  <a:schemeClr val="accent6">
                    <a:lumMod val="50000"/>
                  </a:schemeClr>
                </a:solidFill>
              </a:rPr>
              <a:t>performance </a:t>
            </a:r>
            <a:r>
              <a:rPr lang="en-US" dirty="0" smtClean="0"/>
              <a:t>and </a:t>
            </a:r>
            <a:r>
              <a:rPr lang="en-US" b="1" i="1" dirty="0" smtClean="0">
                <a:solidFill>
                  <a:schemeClr val="accent6">
                    <a:lumMod val="50000"/>
                  </a:schemeClr>
                </a:solidFill>
              </a:rPr>
              <a:t>optimization</a:t>
            </a:r>
            <a:endParaRPr lang="en-US" b="1" i="1" dirty="0" smtClean="0">
              <a:solidFill>
                <a:schemeClr val="accent6">
                  <a:lumMod val="50000"/>
                </a:schemeClr>
              </a:solidFill>
            </a:endParaRPr>
          </a:p>
          <a:p>
            <a:pPr lvl="1"/>
            <a:r>
              <a:rPr lang="en-US" dirty="0" smtClean="0"/>
              <a:t>Enabling techniques</a:t>
            </a:r>
            <a:endParaRPr lang="en-US" dirty="0" smtClean="0"/>
          </a:p>
          <a:p>
            <a:pPr lvl="2"/>
            <a:r>
              <a:rPr lang="en-US" dirty="0" smtClean="0"/>
              <a:t>Hardware virtualization</a:t>
            </a:r>
            <a:endParaRPr lang="en-US" dirty="0" smtClean="0"/>
          </a:p>
          <a:p>
            <a:pPr lvl="2"/>
            <a:r>
              <a:rPr lang="en-US" dirty="0" smtClean="0"/>
              <a:t>Parallelized and distributed computing</a:t>
            </a:r>
            <a:endParaRPr lang="en-US" dirty="0" smtClean="0"/>
          </a:p>
          <a:p>
            <a:pPr lvl="2"/>
            <a:r>
              <a:rPr lang="en-US" dirty="0" smtClean="0"/>
              <a:t>Web service</a:t>
            </a:r>
            <a:endParaRPr lang="en-US" dirty="0"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Cloud Ecosystem</a:t>
            </a:r>
            <a:endParaRPr lang="zh-TW" altLang="en-US" dirty="0"/>
          </a:p>
        </p:txBody>
      </p:sp>
      <p:pic>
        <p:nvPicPr>
          <p:cNvPr id="1027" name="Picture 3"/>
          <p:cNvPicPr>
            <a:picLocks noChangeAspect="1" noChangeArrowheads="1"/>
          </p:cNvPicPr>
          <p:nvPr/>
        </p:nvPicPr>
        <p:blipFill>
          <a:blip r:embed="rId1" cstate="print"/>
          <a:srcRect/>
          <a:stretch>
            <a:fillRect/>
          </a:stretch>
        </p:blipFill>
        <p:spPr bwMode="auto">
          <a:xfrm>
            <a:off x="1367028" y="1198710"/>
            <a:ext cx="6710171" cy="556721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Summary </a:t>
            </a:r>
            <a:endParaRPr lang="zh-TW" altLang="en-US" dirty="0"/>
          </a:p>
        </p:txBody>
      </p:sp>
      <p:sp>
        <p:nvSpPr>
          <p:cNvPr id="3" name="內容版面配置區 2"/>
          <p:cNvSpPr>
            <a:spLocks noGrp="1"/>
          </p:cNvSpPr>
          <p:nvPr>
            <p:ph idx="1"/>
          </p:nvPr>
        </p:nvSpPr>
        <p:spPr>
          <a:xfrm>
            <a:off x="457200" y="1600200"/>
            <a:ext cx="8229600" cy="5029200"/>
          </a:xfrm>
        </p:spPr>
        <p:txBody>
          <a:bodyPr>
            <a:normAutofit/>
          </a:bodyPr>
          <a:lstStyle/>
          <a:p>
            <a:r>
              <a:rPr lang="en-US" altLang="zh-TW" dirty="0" smtClean="0"/>
              <a:t>What is cloud computing in your mind</a:t>
            </a:r>
            <a:endParaRPr lang="en-US" altLang="zh-TW" dirty="0" smtClean="0"/>
          </a:p>
          <a:p>
            <a:pPr lvl="1"/>
            <a:r>
              <a:rPr lang="en-US" altLang="zh-TW" dirty="0" smtClean="0"/>
              <a:t>Clear or Cloudy?</a:t>
            </a:r>
            <a:endParaRPr lang="en-US" altLang="zh-TW" dirty="0" smtClean="0"/>
          </a:p>
          <a:p>
            <a:pPr lvl="1"/>
            <a:endParaRPr lang="en-US" altLang="zh-TW" dirty="0" smtClean="0"/>
          </a:p>
          <a:p>
            <a:r>
              <a:rPr lang="en-US" altLang="zh-TW" dirty="0" smtClean="0"/>
              <a:t>Cloud computing is a new paradigm shift of computing </a:t>
            </a:r>
            <a:endParaRPr lang="en-US" altLang="zh-TW" dirty="0" smtClean="0"/>
          </a:p>
          <a:p>
            <a:r>
              <a:rPr lang="en-US" altLang="zh-TW" dirty="0" smtClean="0"/>
              <a:t>Cloud computing can provide high quality of properties and characteristics based on essentially central ideas</a:t>
            </a:r>
            <a:endParaRPr lang="en-US" altLang="zh-TW" dirty="0" smtClean="0"/>
          </a:p>
          <a:p>
            <a:pPr lvl="1"/>
            <a:endParaRPr lang="en-US" altLang="zh-TW" dirty="0" smtClean="0"/>
          </a:p>
          <a:p>
            <a:r>
              <a:rPr lang="en-US" altLang="zh-TW" dirty="0" smtClean="0"/>
              <a:t>Service models and deployment models provide services that can be used to</a:t>
            </a:r>
            <a:endParaRPr lang="en-US" altLang="zh-TW" dirty="0" smtClean="0"/>
          </a:p>
          <a:p>
            <a:pPr lvl="1"/>
            <a:r>
              <a:rPr lang="en-US" altLang="zh-TW" dirty="0" smtClean="0"/>
              <a:t>Rent fundamental computing resources</a:t>
            </a:r>
            <a:endParaRPr lang="en-US" altLang="zh-TW" dirty="0" smtClean="0"/>
          </a:p>
          <a:p>
            <a:pPr lvl="1"/>
            <a:r>
              <a:rPr lang="en-US" altLang="ja-JP" dirty="0" smtClean="0">
                <a:ea typeface="MS PGothic" panose="020B0600070205080204" pitchFamily="34" charset="-128"/>
              </a:rPr>
              <a:t>Deploy and develop </a:t>
            </a:r>
            <a:r>
              <a:rPr lang="en-US" altLang="zh-TW" dirty="0" smtClean="0">
                <a:ea typeface="PMingLiU" panose="02020500000000000000" charset="-120"/>
              </a:rPr>
              <a:t>customer-created applications on clouds </a:t>
            </a:r>
            <a:endParaRPr lang="en-US" altLang="ja-JP" dirty="0" smtClean="0">
              <a:ea typeface="MS PGothic" panose="020B0600070205080204" pitchFamily="34" charset="-128"/>
            </a:endParaRPr>
          </a:p>
          <a:p>
            <a:pPr lvl="1"/>
            <a:r>
              <a:rPr lang="en-US" altLang="ja-JP" dirty="0" smtClean="0">
                <a:ea typeface="MS PGothic" panose="020B0600070205080204" pitchFamily="34" charset="-128"/>
              </a:rPr>
              <a:t>Access provider’s applications over network (wired or wireless)</a:t>
            </a:r>
            <a:endParaRPr lang="en-US" altLang="ja-JP" dirty="0" smtClean="0">
              <a:ea typeface="MS PGothic" panose="020B0600070205080204" pitchFamily="34" charset="-128"/>
            </a:endParaRPr>
          </a:p>
          <a:p>
            <a:endParaRPr lang="en-US" altLang="zh-TW" dirty="0" smtClean="0"/>
          </a:p>
          <a:p>
            <a:endParaRPr lang="en-US" altLang="zh-TW" dirty="0" smtClean="0"/>
          </a:p>
          <a:p>
            <a:endParaRPr lang="en-US" altLang="zh-TW" dirty="0" smtClean="0"/>
          </a:p>
          <a:p>
            <a:endParaRPr lang="en-US" altLang="zh-TW" dirty="0" smtClean="0"/>
          </a:p>
          <a:p>
            <a:endParaRPr lang="zh-TW" alt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457200" y="1600200"/>
            <a:ext cx="8229600" cy="5105400"/>
          </a:xfrm>
        </p:spPr>
        <p:txBody>
          <a:bodyPr>
            <a:normAutofit fontScale="92500" lnSpcReduction="20000"/>
          </a:bodyPr>
          <a:lstStyle/>
          <a:p>
            <a:r>
              <a:rPr lang="en-US" dirty="0" smtClean="0"/>
              <a:t>NIST (National Institute of Standards and Technology). http://csrc.nist.gov/groups/SNS/cloud-computing/</a:t>
            </a:r>
            <a:endParaRPr lang="en-US" dirty="0" smtClean="0"/>
          </a:p>
          <a:p>
            <a:r>
              <a:rPr lang="en-US" altLang="zh-TW" dirty="0" smtClean="0"/>
              <a:t>M. </a:t>
            </a:r>
            <a:r>
              <a:rPr lang="en-US" altLang="zh-TW" dirty="0" err="1" smtClean="0"/>
              <a:t>Armbrust</a:t>
            </a:r>
            <a:r>
              <a:rPr lang="en-US" altLang="zh-TW" dirty="0" smtClean="0"/>
              <a:t> et. al., “Above the Clouds: A Berkeley View of Cloud Computing,” Technical Report No. UCB/EECS-2009-28, University of California at Berkeley, 2009. </a:t>
            </a:r>
            <a:endParaRPr lang="en-US" altLang="zh-TW" dirty="0" smtClean="0"/>
          </a:p>
          <a:p>
            <a:r>
              <a:rPr lang="en-US" altLang="zh-TW" dirty="0" smtClean="0"/>
              <a:t>R. </a:t>
            </a:r>
            <a:r>
              <a:rPr lang="en-US" altLang="zh-TW" dirty="0" err="1" smtClean="0"/>
              <a:t>Buyya</a:t>
            </a:r>
            <a:r>
              <a:rPr lang="en-US" altLang="zh-TW" dirty="0" smtClean="0"/>
              <a:t> et. al., “Cloud computing and emerging IT platforms: Vision, hype, and reality for delivering computing as the 5th utility,” Future Generation Computer Systems, 2009.</a:t>
            </a:r>
            <a:endParaRPr lang="en-US" altLang="zh-TW" dirty="0" smtClean="0"/>
          </a:p>
          <a:p>
            <a:r>
              <a:rPr lang="en-US" dirty="0" smtClean="0"/>
              <a:t>Cloud Computing Use Cases. http://groups.google.com/group/cloud-computing-use-cases</a:t>
            </a:r>
            <a:endParaRPr lang="en-US" dirty="0" smtClean="0"/>
          </a:p>
          <a:p>
            <a:r>
              <a:rPr lang="en-US" dirty="0" smtClean="0"/>
              <a:t>Cloud Computing Explained. http://www.andyharjanto.com/2009/11/wanted-cloud-computing-explained-in.html</a:t>
            </a:r>
            <a:endParaRPr lang="en-US" dirty="0" smtClean="0"/>
          </a:p>
          <a:p>
            <a:r>
              <a:rPr lang="en-US" altLang="zh-TW" dirty="0" smtClean="0"/>
              <a:t>From Wikipedia, the free encyclopedia</a:t>
            </a:r>
            <a:endParaRPr lang="en-US" altLang="zh-TW" dirty="0" smtClean="0"/>
          </a:p>
          <a:p>
            <a:r>
              <a:rPr lang="en-US" dirty="0" smtClean="0"/>
              <a:t>All resources of the materials and pictures were partially retrieved from the Internet.</a:t>
            </a:r>
            <a:endParaRPr lang="en-US"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http://upload.wikimedia.org/wikipedia/commons/9/94/Cloud.jpg"/>
          <p:cNvPicPr>
            <a:picLocks noChangeAspect="1" noChangeArrowheads="1"/>
          </p:cNvPicPr>
          <p:nvPr/>
        </p:nvPicPr>
        <p:blipFill>
          <a:blip r:embed="rId1" cstate="print">
            <a:duotone>
              <a:schemeClr val="accent1">
                <a:shade val="45000"/>
                <a:satMod val="135000"/>
              </a:schemeClr>
              <a:prstClr val="white"/>
            </a:duotone>
          </a:blip>
          <a:srcRect b="6604"/>
          <a:stretch>
            <a:fillRect/>
          </a:stretch>
        </p:blipFill>
        <p:spPr bwMode="auto">
          <a:xfrm>
            <a:off x="533400" y="1219200"/>
            <a:ext cx="8077200" cy="5657850"/>
          </a:xfrm>
          <a:prstGeom prst="ellipse">
            <a:avLst/>
          </a:prstGeom>
          <a:ln>
            <a:noFill/>
          </a:ln>
          <a:effectLst>
            <a:softEdge rad="317500"/>
          </a:effectLst>
        </p:spPr>
      </p:pic>
      <p:pic>
        <p:nvPicPr>
          <p:cNvPr id="24580" name="Picture 4"/>
          <p:cNvPicPr>
            <a:picLocks noChangeAspect="1" noChangeArrowheads="1"/>
          </p:cNvPicPr>
          <p:nvPr/>
        </p:nvPicPr>
        <p:blipFill>
          <a:blip r:embed="rId2" cstate="print"/>
          <a:srcRect/>
          <a:stretch>
            <a:fillRect/>
          </a:stretch>
        </p:blipFill>
        <p:spPr bwMode="auto">
          <a:xfrm>
            <a:off x="941919" y="1149231"/>
            <a:ext cx="7260336" cy="563256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Properties and Characteristics</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638"/>
            <a:ext cx="6858000" cy="868362"/>
          </a:xfrm>
        </p:spPr>
        <p:txBody>
          <a:bodyPr/>
          <a:lstStyle/>
          <a:p>
            <a:r>
              <a:rPr lang="en-US" dirty="0" smtClean="0"/>
              <a:t>Central Ideas</a:t>
            </a:r>
            <a:endParaRPr lang="en-US" dirty="0"/>
          </a:p>
        </p:txBody>
      </p:sp>
      <p:grpSp>
        <p:nvGrpSpPr>
          <p:cNvPr id="5" name="Group 4"/>
          <p:cNvGrpSpPr/>
          <p:nvPr/>
        </p:nvGrpSpPr>
        <p:grpSpPr>
          <a:xfrm>
            <a:off x="228600" y="228600"/>
            <a:ext cx="1198858" cy="1198858"/>
            <a:chOff x="3515370" y="1834641"/>
            <a:chExt cx="1198858" cy="1198858"/>
          </a:xfrm>
          <a:scene3d>
            <a:camera prst="orthographicFront"/>
            <a:lightRig rig="flat" dir="t"/>
          </a:scene3d>
        </p:grpSpPr>
        <p:sp>
          <p:nvSpPr>
            <p:cNvPr id="6" name="Oval 5"/>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7"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anose="02040503050406030204" pitchFamily="18" charset="0"/>
                </a:rPr>
                <a:t>Utility Computing</a:t>
              </a:r>
              <a:br>
                <a:rPr lang="en-US" sz="1200" b="1" kern="1200" dirty="0" smtClean="0">
                  <a:latin typeface="Cambria" panose="02040503050406030204" pitchFamily="18" charset="0"/>
                </a:rPr>
              </a:br>
              <a:br>
                <a:rPr lang="en-US" sz="400" b="1" kern="1200" dirty="0" smtClean="0">
                  <a:latin typeface="Cambria" panose="02040503050406030204" pitchFamily="18" charset="0"/>
                </a:rPr>
              </a:br>
              <a:r>
                <a:rPr lang="en-US" sz="1200" b="1" kern="1200" dirty="0" smtClean="0">
                  <a:latin typeface="Cambria" panose="02040503050406030204" pitchFamily="18" charset="0"/>
                </a:rPr>
                <a:t>SOA + SLA</a:t>
              </a:r>
              <a:endParaRPr lang="en-US" sz="1200" b="1" kern="1200" dirty="0">
                <a:latin typeface="Cambria" panose="02040503050406030204" pitchFamily="18" charset="0"/>
              </a:endParaRPr>
            </a:p>
          </p:txBody>
        </p:sp>
      </p:grpSp>
      <p:sp>
        <p:nvSpPr>
          <p:cNvPr id="8" name="Rectangle 7"/>
          <p:cNvSpPr/>
          <p:nvPr/>
        </p:nvSpPr>
        <p:spPr>
          <a:xfrm>
            <a:off x="0" y="2743200"/>
            <a:ext cx="9144000" cy="3810000"/>
          </a:xfrm>
          <a:prstGeom prst="rect">
            <a:avLst/>
          </a:prstGeom>
          <a:gradFill flip="none" rotWithShape="1">
            <a:gsLst>
              <a:gs pos="0">
                <a:schemeClr val="accent2">
                  <a:lumMod val="75000"/>
                </a:schemeClr>
              </a:gs>
              <a:gs pos="70000">
                <a:schemeClr val="accent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Users\Andy\AppData\Local\Microsoft\Windows\Temporary Internet Files\Content.IE5\6G0SQY1U\MPj01788450000[1].jpg"/>
          <p:cNvPicPr>
            <a:picLocks noChangeAspect="1" noChangeArrowheads="1"/>
          </p:cNvPicPr>
          <p:nvPr/>
        </p:nvPicPr>
        <p:blipFill>
          <a:blip r:embed="rId1" cstate="print"/>
          <a:srcRect/>
          <a:stretch>
            <a:fillRect/>
          </a:stretch>
        </p:blipFill>
        <p:spPr bwMode="auto">
          <a:xfrm>
            <a:off x="807130" y="1579487"/>
            <a:ext cx="4145870" cy="2763913"/>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1639589" y="4875074"/>
            <a:ext cx="7498078" cy="1754326"/>
          </a:xfrm>
          <a:prstGeom prst="rect">
            <a:avLst/>
          </a:prstGeom>
          <a:noFill/>
        </p:spPr>
        <p:txBody>
          <a:bodyPr wrap="none" lIns="91440" tIns="45720" rIns="91440" bIns="45720">
            <a:spAutoFit/>
          </a:bodyPr>
          <a:lstStyle/>
          <a:p>
            <a:pPr algn="ctr"/>
            <a:r>
              <a:rPr lang="en-US" sz="5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Don’t tell me details!!</a:t>
            </a:r>
            <a:endParaRPr lang="en-US" sz="5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a:r>
              <a:rPr lang="en-US" sz="5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 DON’T CARE!!</a:t>
            </a:r>
            <a:endPar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smtClean="0"/>
              <a:t>Central Ideas</a:t>
            </a:r>
            <a:endParaRPr lang="en-US" dirty="0"/>
          </a:p>
        </p:txBody>
      </p:sp>
      <p:sp>
        <p:nvSpPr>
          <p:cNvPr id="3" name="Content Placeholder 2"/>
          <p:cNvSpPr>
            <a:spLocks noGrp="1"/>
          </p:cNvSpPr>
          <p:nvPr>
            <p:ph idx="1"/>
          </p:nvPr>
        </p:nvSpPr>
        <p:spPr/>
        <p:txBody>
          <a:bodyPr/>
          <a:lstStyle/>
          <a:p>
            <a:r>
              <a:rPr lang="en-US" dirty="0" smtClean="0"/>
              <a:t>Perspective from user :</a:t>
            </a:r>
            <a:endParaRPr lang="en-US" dirty="0" smtClean="0"/>
          </a:p>
          <a:p>
            <a:pPr lvl="1"/>
            <a:r>
              <a:rPr lang="en-US" dirty="0" smtClean="0"/>
              <a:t>Users do not care about how the works are done</a:t>
            </a:r>
            <a:endParaRPr lang="en-US" dirty="0" smtClean="0"/>
          </a:p>
          <a:p>
            <a:pPr lvl="2"/>
            <a:r>
              <a:rPr lang="en-US" dirty="0" smtClean="0"/>
              <a:t>Instead, they only concern about what they </a:t>
            </a:r>
            <a:r>
              <a:rPr lang="en-US" altLang="zh-TW" dirty="0" smtClean="0"/>
              <a:t>can </a:t>
            </a:r>
            <a:r>
              <a:rPr lang="en-US" dirty="0" smtClean="0"/>
              <a:t>get</a:t>
            </a:r>
            <a:endParaRPr lang="en-US" dirty="0" smtClean="0"/>
          </a:p>
          <a:p>
            <a:pPr lvl="1"/>
            <a:r>
              <a:rPr lang="en-US" dirty="0" smtClean="0"/>
              <a:t>Users do not care about what the provider actually did</a:t>
            </a:r>
            <a:endParaRPr lang="en-US" dirty="0" smtClean="0"/>
          </a:p>
          <a:p>
            <a:pPr lvl="2"/>
            <a:r>
              <a:rPr lang="en-US" dirty="0" smtClean="0"/>
              <a:t>Instead, they only concern about their quality of service</a:t>
            </a:r>
            <a:endParaRPr lang="en-US" dirty="0" smtClean="0"/>
          </a:p>
          <a:p>
            <a:pPr lvl="1"/>
            <a:r>
              <a:rPr lang="en-US" dirty="0" smtClean="0"/>
              <a:t>Users do not want to own the physical infrastructure</a:t>
            </a:r>
            <a:endParaRPr lang="en-US" dirty="0" smtClean="0"/>
          </a:p>
          <a:p>
            <a:pPr lvl="2"/>
            <a:r>
              <a:rPr lang="en-US" dirty="0" smtClean="0"/>
              <a:t>Instead, they only want to pay as many as they used</a:t>
            </a:r>
            <a:br>
              <a:rPr lang="en-US" dirty="0" smtClean="0"/>
            </a:br>
            <a:endParaRPr lang="en-US" dirty="0" smtClean="0"/>
          </a:p>
          <a:p>
            <a:r>
              <a:rPr lang="en-US" dirty="0" smtClean="0"/>
              <a:t>What dose user really care ?</a:t>
            </a:r>
            <a:endParaRPr lang="en-US" dirty="0" smtClean="0"/>
          </a:p>
          <a:p>
            <a:pPr lvl="1"/>
            <a:r>
              <a:rPr lang="en-US" dirty="0" smtClean="0"/>
              <a:t>They only care about their “Service”</a:t>
            </a:r>
            <a:endParaRPr lang="en-US" dirty="0" smtClean="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anose="02040503050406030204" pitchFamily="18" charset="0"/>
                </a:rPr>
                <a:t>Utility Computing</a:t>
              </a:r>
              <a:br>
                <a:rPr lang="en-US" sz="1200" b="1" kern="1200" dirty="0" smtClean="0">
                  <a:latin typeface="Cambria" panose="02040503050406030204" pitchFamily="18" charset="0"/>
                </a:rPr>
              </a:br>
              <a:br>
                <a:rPr lang="en-US" sz="400" b="1" kern="1200" dirty="0" smtClean="0">
                  <a:latin typeface="Cambria" panose="02040503050406030204" pitchFamily="18" charset="0"/>
                </a:rPr>
              </a:br>
              <a:r>
                <a:rPr lang="en-US" sz="1200" b="1" kern="1200" dirty="0" smtClean="0">
                  <a:latin typeface="Cambria" panose="02040503050406030204" pitchFamily="18" charset="0"/>
                </a:rPr>
                <a:t>SOA + SLA</a:t>
              </a:r>
              <a:endParaRPr lang="en-US" sz="1200" b="1" kern="1200" dirty="0">
                <a:latin typeface="Cambria" panose="02040503050406030204" pitchFamily="18" charset="0"/>
              </a:endParaRPr>
            </a:p>
          </p:txBody>
        </p:sp>
      </p:grpSp>
      <p:pic>
        <p:nvPicPr>
          <p:cNvPr id="8" name="Picture 7" descr="cloud_comp-resized-600.jpg"/>
          <p:cNvPicPr>
            <a:picLocks noChangeAspect="1"/>
          </p:cNvPicPr>
          <p:nvPr/>
        </p:nvPicPr>
        <p:blipFill>
          <a:blip r:embed="rId1" cstate="print"/>
          <a:srcRect t="10709" r="6631"/>
          <a:stretch>
            <a:fillRect/>
          </a:stretch>
        </p:blipFill>
        <p:spPr>
          <a:xfrm>
            <a:off x="5715000" y="4430207"/>
            <a:ext cx="3124200" cy="222776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Users\Andy\AppData\Local\Microsoft\Windows\Temporary Internet Files\Content.IE5\VM829XVI\MPj04028620000[1].jpg"/>
          <p:cNvPicPr>
            <a:picLocks noChangeAspect="1" noChangeArrowheads="1"/>
          </p:cNvPicPr>
          <p:nvPr/>
        </p:nvPicPr>
        <p:blipFill>
          <a:blip r:embed="rId1" cstate="print"/>
          <a:srcRect r="20366" b="11503"/>
          <a:stretch>
            <a:fillRect/>
          </a:stretch>
        </p:blipFill>
        <p:spPr bwMode="auto">
          <a:xfrm>
            <a:off x="76200" y="1981200"/>
            <a:ext cx="4705762" cy="4455999"/>
          </a:xfrm>
          <a:prstGeom prst="rect">
            <a:avLst/>
          </a:prstGeom>
          <a:noFill/>
        </p:spPr>
      </p:pic>
      <p:sp>
        <p:nvSpPr>
          <p:cNvPr id="2" name="Title 1"/>
          <p:cNvSpPr>
            <a:spLocks noGrp="1"/>
          </p:cNvSpPr>
          <p:nvPr>
            <p:ph type="title"/>
          </p:nvPr>
        </p:nvSpPr>
        <p:spPr>
          <a:xfrm>
            <a:off x="1752600" y="274638"/>
            <a:ext cx="6934200" cy="868362"/>
          </a:xfrm>
        </p:spPr>
        <p:txBody>
          <a:bodyPr/>
          <a:lstStyle/>
          <a:p>
            <a:r>
              <a:rPr lang="en-US" dirty="0" smtClean="0"/>
              <a:t>Utility Computing</a:t>
            </a:r>
            <a:endParaRPr lang="en-US" dirty="0"/>
          </a:p>
        </p:txBody>
      </p:sp>
      <p:sp>
        <p:nvSpPr>
          <p:cNvPr id="3" name="Content Placeholder 2"/>
          <p:cNvSpPr>
            <a:spLocks noGrp="1"/>
          </p:cNvSpPr>
          <p:nvPr>
            <p:ph idx="1"/>
          </p:nvPr>
        </p:nvSpPr>
        <p:spPr>
          <a:xfrm>
            <a:off x="2971800" y="1790701"/>
            <a:ext cx="6019800" cy="3276599"/>
          </a:xfrm>
        </p:spPr>
        <p:txBody>
          <a:bodyPr/>
          <a:lstStyle/>
          <a:p>
            <a:r>
              <a:rPr lang="en-US" dirty="0" smtClean="0"/>
              <a:t>One service provisioning model</a:t>
            </a:r>
            <a:endParaRPr lang="en-US" dirty="0" smtClean="0"/>
          </a:p>
          <a:p>
            <a:pPr lvl="1"/>
            <a:r>
              <a:rPr lang="en-US" dirty="0" smtClean="0"/>
              <a:t>Service provider makes computing resources and infrastructure management available to the customer as needed, and charges them for specific usage rather than a flat rate.</a:t>
            </a:r>
            <a:endParaRPr lang="en-US" dirty="0" smtClean="0"/>
          </a:p>
          <a:p>
            <a:pPr lvl="1"/>
            <a:r>
              <a:rPr lang="en-US" dirty="0" smtClean="0"/>
              <a:t>Like other types of on-demand computing , the utility model seeks to maximize the efficient use of resources and/or minimize associated costs.</a:t>
            </a:r>
            <a:endParaRPr lang="en-US" dirty="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anose="02040503050406030204" pitchFamily="18" charset="0"/>
                </a:rPr>
                <a:t>Utility Computing</a:t>
              </a:r>
              <a:br>
                <a:rPr lang="en-US" sz="1200" b="1" kern="1200" dirty="0" smtClean="0">
                  <a:latin typeface="Cambria" panose="02040503050406030204" pitchFamily="18" charset="0"/>
                </a:rPr>
              </a:br>
              <a:br>
                <a:rPr lang="en-US" sz="400" b="1" kern="1200" dirty="0" smtClean="0">
                  <a:latin typeface="Cambria" panose="02040503050406030204" pitchFamily="18" charset="0"/>
                </a:rPr>
              </a:br>
              <a:r>
                <a:rPr lang="en-US" sz="1200" b="1" kern="1200" dirty="0" smtClean="0">
                  <a:latin typeface="Cambria" panose="02040503050406030204" pitchFamily="18" charset="0"/>
                </a:rPr>
                <a:t>SOA + SLA</a:t>
              </a:r>
              <a:endParaRPr lang="en-US" sz="1200" b="1" kern="1200" dirty="0">
                <a:latin typeface="Cambria" panose="02040503050406030204" pitchFamily="18" charset="0"/>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smtClean="0"/>
              <a:t>What Is Service?</a:t>
            </a:r>
            <a:endParaRPr lang="en-US" dirty="0"/>
          </a:p>
        </p:txBody>
      </p:sp>
      <p:sp>
        <p:nvSpPr>
          <p:cNvPr id="3" name="Content Placeholder 2"/>
          <p:cNvSpPr>
            <a:spLocks noGrp="1"/>
          </p:cNvSpPr>
          <p:nvPr>
            <p:ph idx="1"/>
          </p:nvPr>
        </p:nvSpPr>
        <p:spPr>
          <a:xfrm>
            <a:off x="457200" y="1600201"/>
            <a:ext cx="8382000" cy="2895600"/>
          </a:xfrm>
        </p:spPr>
        <p:txBody>
          <a:bodyPr/>
          <a:lstStyle/>
          <a:p>
            <a:r>
              <a:rPr lang="en-US" dirty="0" smtClean="0"/>
              <a:t>Service is what you connect together using Web Services.</a:t>
            </a:r>
            <a:endParaRPr lang="en-US" dirty="0" smtClean="0"/>
          </a:p>
          <a:p>
            <a:r>
              <a:rPr lang="en-US" dirty="0" smtClean="0"/>
              <a:t>Service is the endpoint of a connection.</a:t>
            </a:r>
            <a:endParaRPr lang="en-US" dirty="0" smtClean="0"/>
          </a:p>
          <a:p>
            <a:r>
              <a:rPr lang="en-US" dirty="0" smtClean="0"/>
              <a:t>Functionalities of service :</a:t>
            </a:r>
            <a:endParaRPr lang="en-US" dirty="0" smtClean="0"/>
          </a:p>
          <a:p>
            <a:pPr lvl="1"/>
            <a:r>
              <a:rPr lang="en-US" dirty="0" smtClean="0"/>
              <a:t>A service should be well-defined</a:t>
            </a:r>
            <a:endParaRPr lang="en-US" dirty="0" smtClean="0"/>
          </a:p>
          <a:p>
            <a:pPr lvl="1"/>
            <a:r>
              <a:rPr lang="en-US" dirty="0" smtClean="0"/>
              <a:t>A service should be self-contained</a:t>
            </a:r>
            <a:endParaRPr lang="en-US" dirty="0" smtClean="0"/>
          </a:p>
          <a:p>
            <a:pPr lvl="1"/>
            <a:r>
              <a:rPr lang="en-US" dirty="0" smtClean="0"/>
              <a:t>A service should not depend on the context or state of other services.</a:t>
            </a:r>
            <a:endParaRPr lang="en-US" dirty="0" smtClean="0"/>
          </a:p>
          <a:p>
            <a:pPr lvl="1"/>
            <a:endParaRPr lang="en-US" dirty="0" smtClean="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anose="02040503050406030204" pitchFamily="18" charset="0"/>
                </a:rPr>
                <a:t>Utility Computing</a:t>
              </a:r>
              <a:br>
                <a:rPr lang="en-US" sz="1200" b="1" kern="1200" dirty="0" smtClean="0">
                  <a:latin typeface="Cambria" panose="02040503050406030204" pitchFamily="18" charset="0"/>
                </a:rPr>
              </a:br>
              <a:br>
                <a:rPr lang="en-US" sz="400" b="1" kern="1200" dirty="0" smtClean="0">
                  <a:latin typeface="Cambria" panose="02040503050406030204" pitchFamily="18" charset="0"/>
                </a:rPr>
              </a:br>
              <a:r>
                <a:rPr lang="en-US" sz="1200" b="1" kern="1200" dirty="0" smtClean="0">
                  <a:latin typeface="Cambria" panose="02040503050406030204" pitchFamily="18" charset="0"/>
                </a:rPr>
                <a:t>SOA + SLA</a:t>
              </a:r>
              <a:endParaRPr lang="en-US" sz="1200" b="1" kern="1200" dirty="0">
                <a:latin typeface="Cambria" panose="02040503050406030204" pitchFamily="18" charset="0"/>
              </a:endParaRPr>
            </a:p>
          </p:txBody>
        </p:sp>
      </p:grpSp>
      <p:pic>
        <p:nvPicPr>
          <p:cNvPr id="70658" name="Picture 2" descr="http://www.gtseng.com/images/service_photo_e3mh.jpg"/>
          <p:cNvPicPr>
            <a:picLocks noChangeAspect="1" noChangeArrowheads="1"/>
          </p:cNvPicPr>
          <p:nvPr/>
        </p:nvPicPr>
        <p:blipFill>
          <a:blip r:embed="rId1" cstate="print"/>
          <a:srcRect t="11667" b="20000"/>
          <a:stretch>
            <a:fillRect/>
          </a:stretch>
        </p:blipFill>
        <p:spPr bwMode="auto">
          <a:xfrm>
            <a:off x="2345531" y="4191000"/>
            <a:ext cx="4452938" cy="228570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smtClean="0"/>
              <a:t>What Is Web Service?</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dirty="0" smtClean="0"/>
              <a:t>Definition :</a:t>
            </a:r>
            <a:endParaRPr lang="en-US" dirty="0" smtClean="0"/>
          </a:p>
          <a:p>
            <a:pPr lvl="1"/>
            <a:r>
              <a:rPr lang="en-US" dirty="0" smtClean="0"/>
              <a:t>Web service is self-describing and stateless modules that perform discrete units of work and are available over the network</a:t>
            </a:r>
            <a:endParaRPr lang="en-US" dirty="0" smtClean="0"/>
          </a:p>
          <a:p>
            <a:pPr lvl="1"/>
            <a:r>
              <a:rPr lang="en-US" dirty="0" smtClean="0"/>
              <a:t>Web service providers offer APIs that enable developers to exploit functionality over the Internet, rather than delivering full-blown applications</a:t>
            </a:r>
            <a:br>
              <a:rPr lang="en-US" dirty="0" smtClean="0"/>
            </a:br>
            <a:endParaRPr lang="en-US" dirty="0" smtClean="0"/>
          </a:p>
          <a:p>
            <a:r>
              <a:rPr lang="en-US" dirty="0" smtClean="0"/>
              <a:t>Web Services Description Language (WSDL) :</a:t>
            </a:r>
            <a:endParaRPr lang="en-US" dirty="0" smtClean="0"/>
          </a:p>
          <a:p>
            <a:pPr lvl="1"/>
            <a:r>
              <a:rPr lang="en-US" dirty="0" smtClean="0"/>
              <a:t>Expressed in XML which include both data type and messages</a:t>
            </a:r>
            <a:endParaRPr lang="en-US" dirty="0" smtClean="0"/>
          </a:p>
          <a:p>
            <a:pPr lvl="1"/>
            <a:r>
              <a:rPr lang="en-US" dirty="0" smtClean="0"/>
              <a:t>Four types of operations :</a:t>
            </a:r>
            <a:endParaRPr lang="en-US" dirty="0" smtClean="0"/>
          </a:p>
          <a:p>
            <a:pPr lvl="2"/>
            <a:r>
              <a:rPr lang="en-US" dirty="0" smtClean="0"/>
              <a:t>One-way - Messages sent without a reply required</a:t>
            </a:r>
            <a:endParaRPr lang="en-US" dirty="0" smtClean="0"/>
          </a:p>
          <a:p>
            <a:pPr lvl="2"/>
            <a:r>
              <a:rPr lang="en-US" dirty="0" smtClean="0"/>
              <a:t>Request &amp; response - Sending and replying messages</a:t>
            </a:r>
            <a:endParaRPr lang="en-US" dirty="0" smtClean="0"/>
          </a:p>
          <a:p>
            <a:pPr lvl="2"/>
            <a:r>
              <a:rPr lang="en-US" dirty="0" smtClean="0"/>
              <a:t>Solicit response - A request for a response</a:t>
            </a:r>
            <a:endParaRPr lang="en-US" dirty="0" smtClean="0"/>
          </a:p>
          <a:p>
            <a:pPr lvl="2"/>
            <a:r>
              <a:rPr lang="en-US" dirty="0" smtClean="0"/>
              <a:t>Notification - Messages sent to multiple receivers</a:t>
            </a:r>
            <a:endParaRPr lang="en-US" dirty="0" smtClean="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anose="02040503050406030204" pitchFamily="18" charset="0"/>
                </a:rPr>
                <a:t>Utility Computing</a:t>
              </a:r>
              <a:br>
                <a:rPr lang="en-US" sz="1200" b="1" kern="1200" dirty="0" smtClean="0">
                  <a:latin typeface="Cambria" panose="02040503050406030204" pitchFamily="18" charset="0"/>
                </a:rPr>
              </a:br>
              <a:br>
                <a:rPr lang="en-US" sz="400" b="1" kern="1200" dirty="0" smtClean="0">
                  <a:latin typeface="Cambria" panose="02040503050406030204" pitchFamily="18" charset="0"/>
                </a:rPr>
              </a:br>
              <a:r>
                <a:rPr lang="en-US" sz="1200" b="1" kern="1200" dirty="0" smtClean="0">
                  <a:latin typeface="Cambria" panose="02040503050406030204" pitchFamily="18" charset="0"/>
                </a:rPr>
                <a:t>SOA + SLA</a:t>
              </a:r>
              <a:endParaRPr lang="en-US" sz="1200" b="1" kern="1200" dirty="0">
                <a:latin typeface="Cambria" panose="02040503050406030204" pitchFamily="18" charset="0"/>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7467600" cy="868362"/>
          </a:xfrm>
        </p:spPr>
        <p:txBody>
          <a:bodyPr>
            <a:normAutofit/>
          </a:bodyPr>
          <a:lstStyle/>
          <a:p>
            <a:r>
              <a:rPr lang="en-US" dirty="0" smtClean="0"/>
              <a:t>Service Oriented Architecture</a:t>
            </a:r>
            <a:endParaRPr lang="en-US" dirty="0"/>
          </a:p>
        </p:txBody>
      </p:sp>
      <p:sp>
        <p:nvSpPr>
          <p:cNvPr id="3" name="Content Placeholder 2"/>
          <p:cNvSpPr>
            <a:spLocks noGrp="1"/>
          </p:cNvSpPr>
          <p:nvPr>
            <p:ph idx="1"/>
          </p:nvPr>
        </p:nvSpPr>
        <p:spPr>
          <a:xfrm>
            <a:off x="457200" y="1600201"/>
            <a:ext cx="8382000" cy="3810000"/>
          </a:xfrm>
        </p:spPr>
        <p:txBody>
          <a:bodyPr/>
          <a:lstStyle/>
          <a:p>
            <a:r>
              <a:rPr lang="en-US" dirty="0" smtClean="0"/>
              <a:t>Definition</a:t>
            </a:r>
            <a:endParaRPr lang="en-US" dirty="0" smtClean="0"/>
          </a:p>
          <a:p>
            <a:pPr lvl="1"/>
            <a:r>
              <a:rPr lang="en-US" dirty="0" smtClean="0"/>
              <a:t>Service Oriented Architecture (SOA) is essentially a collection of services which communicate with each other</a:t>
            </a:r>
            <a:endParaRPr lang="en-US" dirty="0" smtClean="0"/>
          </a:p>
          <a:p>
            <a:pPr lvl="1"/>
            <a:r>
              <a:rPr lang="en-US" dirty="0" smtClean="0"/>
              <a:t>Contain a flexible set of design principles used during the phases of systems development and integration</a:t>
            </a:r>
            <a:endParaRPr lang="en-US" dirty="0" smtClean="0"/>
          </a:p>
          <a:p>
            <a:pPr lvl="1"/>
            <a:r>
              <a:rPr lang="en-US" dirty="0" smtClean="0"/>
              <a:t>Provide a loosely-integrated suite of services that can be used within multiple business domains</a:t>
            </a:r>
            <a:endParaRPr lang="en-US" dirty="0" smtClean="0"/>
          </a:p>
          <a:p>
            <a:r>
              <a:rPr lang="en-US" dirty="0" smtClean="0"/>
              <a:t>Approach</a:t>
            </a:r>
            <a:endParaRPr lang="en-US" dirty="0" smtClean="0"/>
          </a:p>
          <a:p>
            <a:pPr lvl="1"/>
            <a:r>
              <a:rPr lang="en-US" dirty="0" smtClean="0"/>
              <a:t>Usually implemented by Web Service model</a:t>
            </a:r>
            <a:endParaRPr lang="en-US" dirty="0" smtClean="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anose="02040503050406030204" pitchFamily="18" charset="0"/>
                </a:rPr>
                <a:t>Utility Computing</a:t>
              </a:r>
              <a:br>
                <a:rPr lang="en-US" sz="1200" b="1" kern="1200" dirty="0" smtClean="0">
                  <a:latin typeface="Cambria" panose="02040503050406030204" pitchFamily="18" charset="0"/>
                </a:rPr>
              </a:br>
              <a:br>
                <a:rPr lang="en-US" sz="400" b="1" kern="1200" dirty="0" smtClean="0">
                  <a:latin typeface="Cambria" panose="02040503050406030204" pitchFamily="18" charset="0"/>
                </a:rPr>
              </a:br>
              <a:r>
                <a:rPr lang="en-US" sz="1200" b="1" kern="1200" dirty="0" smtClean="0">
                  <a:latin typeface="Cambria" panose="02040503050406030204" pitchFamily="18" charset="0"/>
                </a:rPr>
                <a:t>SOA + SLA</a:t>
              </a:r>
              <a:endParaRPr lang="en-US" sz="1200" b="1" kern="1200" dirty="0">
                <a:latin typeface="Cambria" panose="02040503050406030204" pitchFamily="18" charset="0"/>
              </a:endParaRPr>
            </a:p>
          </p:txBody>
        </p:sp>
      </p:grpSp>
      <p:pic>
        <p:nvPicPr>
          <p:cNvPr id="10" name="Picture 9" descr="service-oriented_architecture_basics.jpg"/>
          <p:cNvPicPr>
            <a:picLocks noChangeAspect="1"/>
          </p:cNvPicPr>
          <p:nvPr/>
        </p:nvPicPr>
        <p:blipFill>
          <a:blip r:embed="rId1" cstate="print"/>
          <a:stretch>
            <a:fillRect/>
          </a:stretch>
        </p:blipFill>
        <p:spPr>
          <a:xfrm>
            <a:off x="1473679" y="5105400"/>
            <a:ext cx="6832121" cy="13716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What is Cloud Computing ?</a:t>
            </a:r>
            <a:endParaRPr lang="en-US" dirty="0" smtClean="0"/>
          </a:p>
          <a:p>
            <a:pPr lvl="1"/>
            <a:r>
              <a:rPr lang="en-US" dirty="0" smtClean="0"/>
              <a:t>Different perspectives</a:t>
            </a:r>
            <a:endParaRPr lang="en-US" dirty="0" smtClean="0"/>
          </a:p>
          <a:p>
            <a:pPr lvl="1"/>
            <a:r>
              <a:rPr lang="en-US" dirty="0" smtClean="0"/>
              <a:t>Properties and characteristics</a:t>
            </a:r>
            <a:endParaRPr lang="en-US" dirty="0" smtClean="0"/>
          </a:p>
          <a:p>
            <a:pPr lvl="1"/>
            <a:r>
              <a:rPr lang="en-US" dirty="0" smtClean="0"/>
              <a:t>Benefits from cloud computing</a:t>
            </a:r>
            <a:endParaRPr lang="en-US" dirty="0" smtClean="0"/>
          </a:p>
          <a:p>
            <a:endParaRPr lang="en-US" dirty="0" smtClean="0"/>
          </a:p>
          <a:p>
            <a:r>
              <a:rPr lang="en-US" dirty="0" smtClean="0"/>
              <a:t>Service and deployment models</a:t>
            </a:r>
            <a:endParaRPr lang="en-US" dirty="0" smtClean="0"/>
          </a:p>
          <a:p>
            <a:pPr lvl="1"/>
            <a:r>
              <a:rPr lang="en-US" dirty="0" smtClean="0"/>
              <a:t>Three service models</a:t>
            </a:r>
            <a:endParaRPr lang="en-US" dirty="0" smtClean="0"/>
          </a:p>
          <a:p>
            <a:pPr lvl="1"/>
            <a:r>
              <a:rPr lang="en-US" dirty="0" smtClean="0"/>
              <a:t>Four deployment models</a:t>
            </a:r>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www.nanophase.com/UserFiles/image/Web%20-%20Quality%201.jpg"/>
          <p:cNvPicPr>
            <a:picLocks noChangeAspect="1" noChangeArrowheads="1"/>
          </p:cNvPicPr>
          <p:nvPr/>
        </p:nvPicPr>
        <p:blipFill>
          <a:blip r:embed="rId1" cstate="print"/>
          <a:srcRect/>
          <a:stretch>
            <a:fillRect/>
          </a:stretch>
        </p:blipFill>
        <p:spPr bwMode="auto">
          <a:xfrm>
            <a:off x="5583485" y="3270913"/>
            <a:ext cx="3560515" cy="3587087"/>
          </a:xfrm>
          <a:prstGeom prst="roundRect">
            <a:avLst>
              <a:gd name="adj" fmla="val 19358"/>
            </a:avLst>
          </a:prstGeom>
          <a:noFill/>
          <a:effectLst>
            <a:softEdge rad="317500"/>
          </a:effectLst>
        </p:spPr>
      </p:pic>
      <p:sp>
        <p:nvSpPr>
          <p:cNvPr id="2" name="Title 1"/>
          <p:cNvSpPr>
            <a:spLocks noGrp="1"/>
          </p:cNvSpPr>
          <p:nvPr>
            <p:ph type="title"/>
          </p:nvPr>
        </p:nvSpPr>
        <p:spPr>
          <a:xfrm>
            <a:off x="1752600" y="274638"/>
            <a:ext cx="6934200" cy="868362"/>
          </a:xfrm>
        </p:spPr>
        <p:txBody>
          <a:bodyPr/>
          <a:lstStyle/>
          <a:p>
            <a:r>
              <a:rPr lang="en-US" dirty="0" smtClean="0"/>
              <a:t>Quality Of Service</a:t>
            </a:r>
            <a:endParaRPr lang="en-US" dirty="0"/>
          </a:p>
        </p:txBody>
      </p:sp>
      <p:sp>
        <p:nvSpPr>
          <p:cNvPr id="3" name="Content Placeholder 2"/>
          <p:cNvSpPr>
            <a:spLocks noGrp="1"/>
          </p:cNvSpPr>
          <p:nvPr>
            <p:ph idx="1"/>
          </p:nvPr>
        </p:nvSpPr>
        <p:spPr>
          <a:xfrm>
            <a:off x="457200" y="1600201"/>
            <a:ext cx="8229600" cy="3429000"/>
          </a:xfrm>
        </p:spPr>
        <p:txBody>
          <a:bodyPr/>
          <a:lstStyle/>
          <a:p>
            <a:r>
              <a:rPr lang="en-US" dirty="0" smtClean="0"/>
              <a:t>Original definition</a:t>
            </a:r>
            <a:endParaRPr lang="en-US" dirty="0" smtClean="0"/>
          </a:p>
          <a:p>
            <a:pPr lvl="1"/>
            <a:r>
              <a:rPr lang="en-US" dirty="0" smtClean="0"/>
              <a:t>Quality of Service (</a:t>
            </a:r>
            <a:r>
              <a:rPr lang="en-US" dirty="0" err="1" smtClean="0"/>
              <a:t>QoS</a:t>
            </a:r>
            <a:r>
              <a:rPr lang="en-US" dirty="0" smtClean="0"/>
              <a:t>) is a set of technologies for managing network traffic in a cost effective manner to enhance user experiences for home and enterprise environments. </a:t>
            </a:r>
            <a:br>
              <a:rPr lang="en-US" dirty="0" smtClean="0"/>
            </a:br>
            <a:endParaRPr lang="en-US" dirty="0" smtClean="0"/>
          </a:p>
          <a:p>
            <a:r>
              <a:rPr lang="en-US" dirty="0" smtClean="0"/>
              <a:t>Now </a:t>
            </a:r>
            <a:r>
              <a:rPr lang="en-US" dirty="0" err="1" smtClean="0"/>
              <a:t>QoS</a:t>
            </a:r>
            <a:r>
              <a:rPr lang="en-US" dirty="0" smtClean="0"/>
              <a:t> becomes to a broad term </a:t>
            </a:r>
            <a:br>
              <a:rPr lang="en-US" dirty="0" smtClean="0"/>
            </a:br>
            <a:r>
              <a:rPr lang="en-US" dirty="0" smtClean="0"/>
              <a:t>that is used following areas :</a:t>
            </a:r>
            <a:endParaRPr lang="en-US" dirty="0" smtClean="0"/>
          </a:p>
          <a:p>
            <a:pPr lvl="1"/>
            <a:r>
              <a:rPr lang="en-US" dirty="0" smtClean="0"/>
              <a:t>Customer care evaluations </a:t>
            </a:r>
            <a:endParaRPr lang="en-US" dirty="0" smtClean="0"/>
          </a:p>
          <a:p>
            <a:pPr lvl="1"/>
            <a:r>
              <a:rPr lang="en-US" dirty="0" smtClean="0"/>
              <a:t>Technological evaluations</a:t>
            </a:r>
            <a:endParaRPr lang="en-US" dirty="0" smtClean="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anose="02040503050406030204" pitchFamily="18" charset="0"/>
                </a:rPr>
                <a:t>Utility Computing</a:t>
              </a:r>
              <a:br>
                <a:rPr lang="en-US" sz="1200" b="1" kern="1200" dirty="0" smtClean="0">
                  <a:latin typeface="Cambria" panose="02040503050406030204" pitchFamily="18" charset="0"/>
                </a:rPr>
              </a:br>
              <a:br>
                <a:rPr lang="en-US" sz="400" b="1" kern="1200" dirty="0" smtClean="0">
                  <a:latin typeface="Cambria" panose="02040503050406030204" pitchFamily="18" charset="0"/>
                </a:rPr>
              </a:br>
              <a:r>
                <a:rPr lang="en-US" sz="1200" b="1" kern="1200" dirty="0" smtClean="0">
                  <a:latin typeface="Cambria" panose="02040503050406030204" pitchFamily="18" charset="0"/>
                </a:rPr>
                <a:t>SOA + SLA</a:t>
              </a:r>
              <a:endParaRPr lang="en-US" sz="1200" b="1" kern="1200" dirty="0">
                <a:latin typeface="Cambria" panose="02040503050406030204" pitchFamily="18" charset="0"/>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smtClean="0"/>
              <a:t>Quality Of Service</a:t>
            </a:r>
            <a:endParaRPr lang="en-US" dirty="0"/>
          </a:p>
        </p:txBody>
      </p:sp>
      <p:sp>
        <p:nvSpPr>
          <p:cNvPr id="3" name="Content Placeholder 2"/>
          <p:cNvSpPr>
            <a:spLocks noGrp="1"/>
          </p:cNvSpPr>
          <p:nvPr>
            <p:ph idx="1"/>
          </p:nvPr>
        </p:nvSpPr>
        <p:spPr/>
        <p:txBody>
          <a:bodyPr/>
          <a:lstStyle/>
          <a:p>
            <a:r>
              <a:rPr lang="en-US" dirty="0" smtClean="0"/>
              <a:t>Customer care evaluations</a:t>
            </a:r>
            <a:endParaRPr lang="en-US" dirty="0" smtClean="0"/>
          </a:p>
          <a:p>
            <a:pPr lvl="1"/>
            <a:r>
              <a:rPr lang="en-US" dirty="0" err="1" smtClean="0"/>
              <a:t>QoS</a:t>
            </a:r>
            <a:r>
              <a:rPr lang="en-US" dirty="0" smtClean="0"/>
              <a:t> is usually measured in terms of issues that have a direct </a:t>
            </a:r>
            <a:br>
              <a:rPr lang="en-US" dirty="0" smtClean="0"/>
            </a:br>
            <a:r>
              <a:rPr lang="en-US" dirty="0" smtClean="0"/>
              <a:t>impact on the experience of the customer</a:t>
            </a:r>
            <a:endParaRPr lang="en-US" dirty="0" smtClean="0"/>
          </a:p>
          <a:p>
            <a:pPr lvl="1"/>
            <a:r>
              <a:rPr lang="en-US" dirty="0" smtClean="0"/>
              <a:t>Only issues that produce a negative effect on the goods and </a:t>
            </a:r>
            <a:br>
              <a:rPr lang="en-US" dirty="0" smtClean="0"/>
            </a:br>
            <a:r>
              <a:rPr lang="en-US" dirty="0" smtClean="0"/>
              <a:t>services received by the customer come under scrutiny</a:t>
            </a:r>
            <a:br>
              <a:rPr lang="en-US" dirty="0" smtClean="0"/>
            </a:br>
            <a:endParaRPr lang="en-US" dirty="0" smtClean="0"/>
          </a:p>
          <a:p>
            <a:r>
              <a:rPr lang="en-US" dirty="0" smtClean="0"/>
              <a:t>Technological evaluations</a:t>
            </a:r>
            <a:endParaRPr lang="en-US" dirty="0" smtClean="0"/>
          </a:p>
          <a:p>
            <a:pPr lvl="1"/>
            <a:r>
              <a:rPr lang="en-US" dirty="0" err="1" smtClean="0"/>
              <a:t>QoS</a:t>
            </a:r>
            <a:r>
              <a:rPr lang="en-US" dirty="0" smtClean="0"/>
              <a:t> has to do with the efficient operation of various systems</a:t>
            </a:r>
            <a:endParaRPr lang="en-US" dirty="0" smtClean="0"/>
          </a:p>
          <a:p>
            <a:pPr lvl="1"/>
            <a:r>
              <a:rPr lang="en-US" dirty="0" smtClean="0"/>
              <a:t>This can lead to adjusting procedures or adapting software programs and code to achieve the desired effect while making a more efficient use of available resources</a:t>
            </a:r>
            <a:endParaRPr lang="en-US" dirty="0" smtClean="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anose="02040503050406030204" pitchFamily="18" charset="0"/>
                </a:rPr>
                <a:t>Utility Computing</a:t>
              </a:r>
              <a:br>
                <a:rPr lang="en-US" sz="1200" b="1" kern="1200" dirty="0" smtClean="0">
                  <a:latin typeface="Cambria" panose="02040503050406030204" pitchFamily="18" charset="0"/>
                </a:rPr>
              </a:br>
              <a:br>
                <a:rPr lang="en-US" sz="400" b="1" kern="1200" dirty="0" smtClean="0">
                  <a:latin typeface="Cambria" panose="02040503050406030204" pitchFamily="18" charset="0"/>
                </a:rPr>
              </a:br>
              <a:r>
                <a:rPr lang="en-US" sz="1200" b="1" kern="1200" dirty="0" smtClean="0">
                  <a:latin typeface="Cambria" panose="02040503050406030204" pitchFamily="18" charset="0"/>
                </a:rPr>
                <a:t>SOA + SLA</a:t>
              </a:r>
              <a:endParaRPr lang="en-US" sz="1200" b="1" kern="1200" dirty="0">
                <a:latin typeface="Cambria" panose="02040503050406030204" pitchFamily="18" charset="0"/>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smtClean="0"/>
              <a:t>Service Level Agreement</a:t>
            </a:r>
            <a:endParaRPr lang="en-US" dirty="0"/>
          </a:p>
        </p:txBody>
      </p:sp>
      <p:sp>
        <p:nvSpPr>
          <p:cNvPr id="3" name="Content Placeholder 2"/>
          <p:cNvSpPr>
            <a:spLocks noGrp="1"/>
          </p:cNvSpPr>
          <p:nvPr>
            <p:ph idx="1"/>
          </p:nvPr>
        </p:nvSpPr>
        <p:spPr>
          <a:xfrm>
            <a:off x="457200" y="1600200"/>
            <a:ext cx="8229600" cy="4953000"/>
          </a:xfrm>
        </p:spPr>
        <p:txBody>
          <a:bodyPr/>
          <a:lstStyle/>
          <a:p>
            <a:r>
              <a:rPr lang="en-US" dirty="0" smtClean="0"/>
              <a:t>Definition</a:t>
            </a:r>
            <a:endParaRPr lang="en-US" dirty="0" smtClean="0"/>
          </a:p>
          <a:p>
            <a:pPr lvl="1"/>
            <a:r>
              <a:rPr lang="en-US" dirty="0" smtClean="0"/>
              <a:t>A service-level agreement (SLA) is a contract between a network service provider and a customer that specifies, usually in measurable terms (</a:t>
            </a:r>
            <a:r>
              <a:rPr lang="en-US" dirty="0" err="1" smtClean="0"/>
              <a:t>QoS</a:t>
            </a:r>
            <a:r>
              <a:rPr lang="en-US" dirty="0" smtClean="0"/>
              <a:t>), what services the network service provider will furnish</a:t>
            </a:r>
            <a:br>
              <a:rPr lang="en-US" dirty="0" smtClean="0"/>
            </a:br>
            <a:endParaRPr lang="en-US" dirty="0" smtClean="0"/>
          </a:p>
          <a:p>
            <a:r>
              <a:rPr lang="en-US" dirty="0" smtClean="0"/>
              <a:t>Common content in contract</a:t>
            </a:r>
            <a:endParaRPr lang="en-US" dirty="0" smtClean="0"/>
          </a:p>
          <a:p>
            <a:pPr lvl="1"/>
            <a:r>
              <a:rPr lang="en-US" dirty="0" smtClean="0"/>
              <a:t>Performance guarantee metrics</a:t>
            </a:r>
            <a:endParaRPr lang="en-US" dirty="0" smtClean="0"/>
          </a:p>
          <a:p>
            <a:pPr lvl="2"/>
            <a:r>
              <a:rPr lang="en-US" dirty="0" smtClean="0"/>
              <a:t>Up-time and down-time ratio</a:t>
            </a:r>
            <a:endParaRPr lang="en-US" dirty="0" smtClean="0"/>
          </a:p>
          <a:p>
            <a:pPr lvl="2"/>
            <a:r>
              <a:rPr lang="en-US" dirty="0" smtClean="0"/>
              <a:t>System throughput</a:t>
            </a:r>
            <a:endParaRPr lang="en-US" dirty="0" smtClean="0"/>
          </a:p>
          <a:p>
            <a:pPr lvl="2"/>
            <a:r>
              <a:rPr lang="en-US" dirty="0" smtClean="0"/>
              <a:t>Response time</a:t>
            </a:r>
            <a:endParaRPr lang="en-US" dirty="0" smtClean="0"/>
          </a:p>
          <a:p>
            <a:pPr lvl="1"/>
            <a:r>
              <a:rPr lang="en-US" dirty="0" smtClean="0"/>
              <a:t>Problem management detail</a:t>
            </a:r>
            <a:endParaRPr lang="en-US" dirty="0" smtClean="0"/>
          </a:p>
          <a:p>
            <a:pPr lvl="1"/>
            <a:r>
              <a:rPr lang="en-US" dirty="0" smtClean="0"/>
              <a:t>Penalties for non-performance</a:t>
            </a:r>
            <a:endParaRPr lang="en-US" dirty="0" smtClean="0"/>
          </a:p>
          <a:p>
            <a:pPr lvl="1"/>
            <a:r>
              <a:rPr lang="en-US" dirty="0" smtClean="0"/>
              <a:t>Documented security capabilities</a:t>
            </a:r>
            <a:endParaRPr lang="en-US" dirty="0" smtClean="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anose="02040503050406030204" pitchFamily="18" charset="0"/>
                </a:rPr>
                <a:t>Utility Computing</a:t>
              </a:r>
              <a:br>
                <a:rPr lang="en-US" sz="1200" b="1" kern="1200" dirty="0" smtClean="0">
                  <a:latin typeface="Cambria" panose="02040503050406030204" pitchFamily="18" charset="0"/>
                </a:rPr>
              </a:br>
              <a:br>
                <a:rPr lang="en-US" sz="400" b="1" kern="1200" dirty="0" smtClean="0">
                  <a:latin typeface="Cambria" panose="02040503050406030204" pitchFamily="18" charset="0"/>
                </a:rPr>
              </a:br>
              <a:r>
                <a:rPr lang="en-US" sz="1200" b="1" kern="1200" dirty="0" smtClean="0">
                  <a:latin typeface="Cambria" panose="02040503050406030204" pitchFamily="18" charset="0"/>
                </a:rPr>
                <a:t>SOA + SLA</a:t>
              </a:r>
              <a:endParaRPr lang="en-US" sz="1200" b="1" kern="1200" dirty="0">
                <a:latin typeface="Cambria" panose="02040503050406030204" pitchFamily="18" charset="0"/>
              </a:endParaRPr>
            </a:p>
          </p:txBody>
        </p:sp>
      </p:grpSp>
      <p:pic>
        <p:nvPicPr>
          <p:cNvPr id="68610" name="Picture 2" descr="http://www.lma.org.za/wordpress/wp-content/uploads/2010/Feb/sign_contract.jpg"/>
          <p:cNvPicPr>
            <a:picLocks noChangeAspect="1" noChangeArrowheads="1"/>
          </p:cNvPicPr>
          <p:nvPr/>
        </p:nvPicPr>
        <p:blipFill>
          <a:blip r:embed="rId1" cstate="print"/>
          <a:srcRect/>
          <a:stretch>
            <a:fillRect/>
          </a:stretch>
        </p:blipFill>
        <p:spPr bwMode="auto">
          <a:xfrm>
            <a:off x="5486400" y="3388084"/>
            <a:ext cx="3390900" cy="325084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Scalability &amp; Elasticity</a:t>
            </a:r>
            <a:endParaRPr lang="en-US" dirty="0"/>
          </a:p>
        </p:txBody>
      </p:sp>
      <p:sp>
        <p:nvSpPr>
          <p:cNvPr id="8" name="Rectangle 7"/>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posterous.com/getfile/files.posterous.com/thefearlessleader/RFYJrEIAZ0YxXJYRwrADxRp1EtYeqbrbUw82VNOR5GBYX8ubDnpGhwgW84j5/Earth_puzzle.jpg"/>
          <p:cNvPicPr>
            <a:picLocks noChangeAspect="1" noChangeArrowheads="1"/>
          </p:cNvPicPr>
          <p:nvPr/>
        </p:nvPicPr>
        <p:blipFill>
          <a:blip r:embed="rId2" cstate="print"/>
          <a:srcRect/>
          <a:stretch>
            <a:fillRect/>
          </a:stretch>
        </p:blipFill>
        <p:spPr bwMode="auto">
          <a:xfrm flipV="1">
            <a:off x="914400" y="1676400"/>
            <a:ext cx="3240977" cy="4038600"/>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2971800" y="4876800"/>
            <a:ext cx="587180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Give me the world</a:t>
            </a:r>
            <a:b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without limitation!!</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Scalability &amp; Elasticity</a:t>
            </a:r>
            <a:endParaRPr lang="en-US" dirty="0"/>
          </a:p>
        </p:txBody>
      </p:sp>
      <p:sp>
        <p:nvSpPr>
          <p:cNvPr id="7" name="Content Placeholder 2"/>
          <p:cNvSpPr>
            <a:spLocks noGrp="1"/>
          </p:cNvSpPr>
          <p:nvPr>
            <p:ph idx="1"/>
          </p:nvPr>
        </p:nvSpPr>
        <p:spPr>
          <a:xfrm>
            <a:off x="457200" y="1600200"/>
            <a:ext cx="8229600" cy="4343400"/>
          </a:xfrm>
        </p:spPr>
        <p:txBody>
          <a:bodyPr/>
          <a:lstStyle/>
          <a:p>
            <a:r>
              <a:rPr lang="en-US" dirty="0" smtClean="0"/>
              <a:t>What is scalability ?</a:t>
            </a:r>
            <a:endParaRPr lang="en-US" dirty="0" smtClean="0"/>
          </a:p>
          <a:p>
            <a:pPr lvl="1"/>
            <a:r>
              <a:rPr lang="en-US" dirty="0" smtClean="0"/>
              <a:t>A desirable property of a system, a network, or a process, which indicates its ability to either handle growing amounts of work in a graceful manner or to be readily enlarged.</a:t>
            </a:r>
            <a:br>
              <a:rPr lang="en-US" dirty="0" smtClean="0"/>
            </a:br>
            <a:endParaRPr lang="en-US" dirty="0" smtClean="0"/>
          </a:p>
          <a:p>
            <a:r>
              <a:rPr lang="en-US" dirty="0" smtClean="0"/>
              <a:t>What is elasticity ?</a:t>
            </a:r>
            <a:endParaRPr lang="en-US" dirty="0" smtClean="0"/>
          </a:p>
          <a:p>
            <a:pPr lvl="1"/>
            <a:r>
              <a:rPr lang="en-US" dirty="0" smtClean="0"/>
              <a:t>The ability to apply a quantifiable methodology that allows for the basis of an adaptive introspection with in a real time infrastructure.</a:t>
            </a:r>
            <a:br>
              <a:rPr lang="en-US" dirty="0" smtClean="0"/>
            </a:br>
            <a:endParaRPr lang="en-US" dirty="0" smtClean="0"/>
          </a:p>
          <a:p>
            <a:r>
              <a:rPr lang="en-US" dirty="0" smtClean="0"/>
              <a:t>But how to achieve these properties ?</a:t>
            </a:r>
            <a:endParaRPr lang="en-US" dirty="0" smtClean="0"/>
          </a:p>
          <a:p>
            <a:pPr lvl="1"/>
            <a:r>
              <a:rPr lang="en-US" dirty="0" smtClean="0"/>
              <a:t>Dynamic provisioning</a:t>
            </a:r>
            <a:endParaRPr lang="en-US" dirty="0" smtClean="0"/>
          </a:p>
          <a:p>
            <a:pPr lvl="1"/>
            <a:r>
              <a:rPr lang="en-US" dirty="0" smtClean="0"/>
              <a:t>Multi-tenant design</a:t>
            </a:r>
            <a:endParaRPr lang="en-US"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
        <p:nvSpPr>
          <p:cNvPr id="8" name="Title 1"/>
          <p:cNvSpPr>
            <a:spLocks noGrp="1"/>
          </p:cNvSpPr>
          <p:nvPr>
            <p:ph type="title"/>
          </p:nvPr>
        </p:nvSpPr>
        <p:spPr>
          <a:xfrm>
            <a:off x="1752600" y="274638"/>
            <a:ext cx="6934200" cy="868362"/>
          </a:xfrm>
        </p:spPr>
        <p:txBody>
          <a:bodyPr/>
          <a:lstStyle/>
          <a:p>
            <a:r>
              <a:rPr lang="en-US" dirty="0" smtClean="0"/>
              <a:t>Dynamic Provisioning</a:t>
            </a:r>
            <a:endParaRPr lang="en-US" dirty="0"/>
          </a:p>
        </p:txBody>
      </p:sp>
      <p:sp>
        <p:nvSpPr>
          <p:cNvPr id="9" name="Content Placeholder 2"/>
          <p:cNvSpPr>
            <a:spLocks noGrp="1"/>
          </p:cNvSpPr>
          <p:nvPr>
            <p:ph idx="1"/>
          </p:nvPr>
        </p:nvSpPr>
        <p:spPr>
          <a:xfrm>
            <a:off x="457200" y="1600200"/>
            <a:ext cx="7620000" cy="4525963"/>
          </a:xfrm>
        </p:spPr>
        <p:txBody>
          <a:bodyPr/>
          <a:lstStyle/>
          <a:p>
            <a:r>
              <a:rPr lang="en-US" dirty="0" smtClean="0"/>
              <a:t>What is dynamic provisioning ?</a:t>
            </a:r>
            <a:endParaRPr lang="en-US" dirty="0" smtClean="0"/>
          </a:p>
          <a:p>
            <a:pPr lvl="1"/>
            <a:r>
              <a:rPr lang="en-US" dirty="0" smtClean="0"/>
              <a:t>Dynamic Provisioning is a simplified way to explain a complex networked server computing environment where server computing instances are provisioned or deployed from a administrative console or client application by the server administrator, network administrator, or any other enabled user.</a:t>
            </a:r>
            <a:endParaRPr lang="en-US" dirty="0"/>
          </a:p>
        </p:txBody>
      </p:sp>
      <p:pic>
        <p:nvPicPr>
          <p:cNvPr id="10" name="Picture 2" descr="http://www.bangshift.com/assets/images/news/2010/Jun/house%20truck2.jpg"/>
          <p:cNvPicPr>
            <a:picLocks noChangeAspect="1" noChangeArrowheads="1"/>
          </p:cNvPicPr>
          <p:nvPr/>
        </p:nvPicPr>
        <p:blipFill>
          <a:blip r:embed="rId2" cstate="print"/>
          <a:srcRect t="9143" b="6551"/>
          <a:stretch>
            <a:fillRect/>
          </a:stretch>
        </p:blipFill>
        <p:spPr bwMode="auto">
          <a:xfrm>
            <a:off x="2971800" y="3886200"/>
            <a:ext cx="4953000" cy="276620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1"/>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Dynamic Provisioning</a:t>
            </a:r>
            <a:endParaRPr lang="en-US" dirty="0"/>
          </a:p>
        </p:txBody>
      </p:sp>
      <p:sp>
        <p:nvSpPr>
          <p:cNvPr id="3" name="Content Placeholder 2"/>
          <p:cNvSpPr>
            <a:spLocks noGrp="1"/>
          </p:cNvSpPr>
          <p:nvPr>
            <p:ph idx="1"/>
          </p:nvPr>
        </p:nvSpPr>
        <p:spPr>
          <a:xfrm>
            <a:off x="457200" y="1600201"/>
            <a:ext cx="8229600" cy="1219200"/>
          </a:xfrm>
        </p:spPr>
        <p:txBody>
          <a:bodyPr/>
          <a:lstStyle/>
          <a:p>
            <a:r>
              <a:rPr lang="en-US" dirty="0" smtClean="0"/>
              <a:t>In traditional computing model, two common problems :</a:t>
            </a:r>
            <a:endParaRPr lang="en-US" dirty="0" smtClean="0"/>
          </a:p>
          <a:p>
            <a:pPr lvl="1"/>
            <a:r>
              <a:rPr lang="en-US" dirty="0" smtClean="0"/>
              <a:t>Underestimate system utilization which result in under provision</a:t>
            </a:r>
            <a:endParaRPr lang="en-US" dirty="0" smtClean="0"/>
          </a:p>
        </p:txBody>
      </p:sp>
      <p:sp>
        <p:nvSpPr>
          <p:cNvPr id="7" name="Up Arrow 6"/>
          <p:cNvSpPr/>
          <p:nvPr/>
        </p:nvSpPr>
        <p:spPr>
          <a:xfrm rot="3513410">
            <a:off x="3958544" y="3566450"/>
            <a:ext cx="762000" cy="954087"/>
          </a:xfrm>
          <a:prstGeom prst="upArrow">
            <a:avLst/>
          </a:prstGeom>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MS PGothic" panose="020B0600070205080204" pitchFamily="34" charset="-128"/>
            </a:endParaRPr>
          </a:p>
        </p:txBody>
      </p:sp>
      <p:sp>
        <p:nvSpPr>
          <p:cNvPr id="8" name="Up Arrow 7"/>
          <p:cNvSpPr/>
          <p:nvPr/>
        </p:nvSpPr>
        <p:spPr>
          <a:xfrm rot="6949103">
            <a:off x="3976641" y="4687225"/>
            <a:ext cx="762000" cy="954088"/>
          </a:xfrm>
          <a:prstGeom prst="upArrow">
            <a:avLst/>
          </a:prstGeom>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MS PGothic" panose="020B0600070205080204" pitchFamily="34" charset="-128"/>
            </a:endParaRPr>
          </a:p>
        </p:txBody>
      </p:sp>
      <p:grpSp>
        <p:nvGrpSpPr>
          <p:cNvPr id="9" name="Group 62"/>
          <p:cNvGrpSpPr/>
          <p:nvPr/>
        </p:nvGrpSpPr>
        <p:grpSpPr bwMode="auto">
          <a:xfrm>
            <a:off x="4800600" y="4712017"/>
            <a:ext cx="3810000" cy="1688783"/>
            <a:chOff x="1143000" y="2362201"/>
            <a:chExt cx="5715989" cy="2571064"/>
          </a:xfrm>
        </p:grpSpPr>
        <p:sp>
          <p:nvSpPr>
            <p:cNvPr id="10" name="Freeform 9"/>
            <p:cNvSpPr/>
            <p:nvPr/>
          </p:nvSpPr>
          <p:spPr>
            <a:xfrm>
              <a:off x="1663352" y="2909041"/>
              <a:ext cx="4581984" cy="1370711"/>
            </a:xfrm>
            <a:custGeom>
              <a:avLst/>
              <a:gdLst>
                <a:gd name="connsiteX0" fmla="*/ 0 w 4800600"/>
                <a:gd name="connsiteY0" fmla="*/ 1746955 h 1761066"/>
                <a:gd name="connsiteX1" fmla="*/ 7027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1" fmla="*/ 0 w 4800600"/>
                <a:gd name="connsiteY0-2" fmla="*/ 1746955 h 1761066"/>
                <a:gd name="connsiteX1-3" fmla="*/ 778934 w 4800600"/>
                <a:gd name="connsiteY1-4" fmla="*/ 104422 h 1761066"/>
                <a:gd name="connsiteX2-5" fmla="*/ 1608667 w 4800600"/>
                <a:gd name="connsiteY2-6" fmla="*/ 1738488 h 1761066"/>
                <a:gd name="connsiteX3-7" fmla="*/ 2396067 w 4800600"/>
                <a:gd name="connsiteY3-8" fmla="*/ 87488 h 1761066"/>
                <a:gd name="connsiteX4-9" fmla="*/ 3200400 w 4800600"/>
                <a:gd name="connsiteY4-10" fmla="*/ 1746955 h 1761066"/>
                <a:gd name="connsiteX5-11" fmla="*/ 4030134 w 4800600"/>
                <a:gd name="connsiteY5-12" fmla="*/ 2822 h 1761066"/>
                <a:gd name="connsiteX6-13" fmla="*/ 4800600 w 4800600"/>
                <a:gd name="connsiteY6-14" fmla="*/ 1730022 h 1761066"/>
                <a:gd name="connsiteX0-15" fmla="*/ 0 w 4800600"/>
                <a:gd name="connsiteY0-16" fmla="*/ 1746955 h 1761066"/>
                <a:gd name="connsiteX1-17" fmla="*/ 778934 w 4800600"/>
                <a:gd name="connsiteY1-18" fmla="*/ 104422 h 1761066"/>
                <a:gd name="connsiteX2-19" fmla="*/ 1608667 w 4800600"/>
                <a:gd name="connsiteY2-20" fmla="*/ 1738488 h 1761066"/>
                <a:gd name="connsiteX3-21" fmla="*/ 2396067 w 4800600"/>
                <a:gd name="connsiteY3-22" fmla="*/ 87488 h 1761066"/>
                <a:gd name="connsiteX4-23" fmla="*/ 3200400 w 4800600"/>
                <a:gd name="connsiteY4-24" fmla="*/ 1746955 h 1761066"/>
                <a:gd name="connsiteX5-25" fmla="*/ 4030134 w 4800600"/>
                <a:gd name="connsiteY5-26" fmla="*/ 2822 h 1761066"/>
                <a:gd name="connsiteX6-27" fmla="*/ 4800600 w 4800600"/>
                <a:gd name="connsiteY6-28" fmla="*/ 1730022 h 1761066"/>
                <a:gd name="connsiteX0-29" fmla="*/ 0 w 4800600"/>
                <a:gd name="connsiteY0-30" fmla="*/ 1746955 h 1761066"/>
                <a:gd name="connsiteX1-31" fmla="*/ 778934 w 4800600"/>
                <a:gd name="connsiteY1-32" fmla="*/ 104422 h 1761066"/>
                <a:gd name="connsiteX2-33" fmla="*/ 1608667 w 4800600"/>
                <a:gd name="connsiteY2-34" fmla="*/ 1738488 h 1761066"/>
                <a:gd name="connsiteX3-35" fmla="*/ 2396067 w 4800600"/>
                <a:gd name="connsiteY3-36" fmla="*/ 87488 h 1761066"/>
                <a:gd name="connsiteX4-37" fmla="*/ 3200400 w 4800600"/>
                <a:gd name="connsiteY4-38" fmla="*/ 1746955 h 1761066"/>
                <a:gd name="connsiteX5-39" fmla="*/ 4030134 w 4800600"/>
                <a:gd name="connsiteY5-40" fmla="*/ 2822 h 1761066"/>
                <a:gd name="connsiteX6-41" fmla="*/ 4800600 w 4800600"/>
                <a:gd name="connsiteY6-42" fmla="*/ 1730022 h 1761066"/>
                <a:gd name="connsiteX0-43" fmla="*/ 0 w 4800600"/>
                <a:gd name="connsiteY0-44" fmla="*/ 1746955 h 1761066"/>
                <a:gd name="connsiteX1-45" fmla="*/ 778934 w 4800600"/>
                <a:gd name="connsiteY1-46" fmla="*/ 104422 h 1761066"/>
                <a:gd name="connsiteX2-47" fmla="*/ 1608667 w 4800600"/>
                <a:gd name="connsiteY2-48" fmla="*/ 1738488 h 1761066"/>
                <a:gd name="connsiteX3-49" fmla="*/ 2396067 w 4800600"/>
                <a:gd name="connsiteY3-50" fmla="*/ 87488 h 1761066"/>
                <a:gd name="connsiteX4-51" fmla="*/ 3200400 w 4800600"/>
                <a:gd name="connsiteY4-52" fmla="*/ 1746955 h 1761066"/>
                <a:gd name="connsiteX5-53" fmla="*/ 4030134 w 4800600"/>
                <a:gd name="connsiteY5-54" fmla="*/ 2822 h 1761066"/>
                <a:gd name="connsiteX6-55" fmla="*/ 4800600 w 4800600"/>
                <a:gd name="connsiteY6-56" fmla="*/ 1730022 h 1761066"/>
                <a:gd name="connsiteX0-57" fmla="*/ 0 w 4800600"/>
                <a:gd name="connsiteY0-58" fmla="*/ 1746955 h 1761066"/>
                <a:gd name="connsiteX1-59" fmla="*/ 778934 w 4800600"/>
                <a:gd name="connsiteY1-60" fmla="*/ 104422 h 1761066"/>
                <a:gd name="connsiteX2-61" fmla="*/ 1608667 w 4800600"/>
                <a:gd name="connsiteY2-62" fmla="*/ 1738488 h 1761066"/>
                <a:gd name="connsiteX3-63" fmla="*/ 2396067 w 4800600"/>
                <a:gd name="connsiteY3-64" fmla="*/ 87488 h 1761066"/>
                <a:gd name="connsiteX4-65" fmla="*/ 3200400 w 4800600"/>
                <a:gd name="connsiteY4-66" fmla="*/ 1746955 h 1761066"/>
                <a:gd name="connsiteX5-67" fmla="*/ 4030134 w 4800600"/>
                <a:gd name="connsiteY5-68" fmla="*/ 2822 h 1761066"/>
                <a:gd name="connsiteX6-69" fmla="*/ 4800600 w 4800600"/>
                <a:gd name="connsiteY6-70" fmla="*/ 1730022 h 1761066"/>
                <a:gd name="connsiteX0-71" fmla="*/ 0 w 4800600"/>
                <a:gd name="connsiteY0-72" fmla="*/ 1746955 h 1761066"/>
                <a:gd name="connsiteX1-73" fmla="*/ 778934 w 4800600"/>
                <a:gd name="connsiteY1-74" fmla="*/ 104422 h 1761066"/>
                <a:gd name="connsiteX2-75" fmla="*/ 1608667 w 4800600"/>
                <a:gd name="connsiteY2-76" fmla="*/ 1738488 h 1761066"/>
                <a:gd name="connsiteX3-77" fmla="*/ 2396067 w 4800600"/>
                <a:gd name="connsiteY3-78" fmla="*/ 87488 h 1761066"/>
                <a:gd name="connsiteX4-79" fmla="*/ 3200400 w 4800600"/>
                <a:gd name="connsiteY4-80" fmla="*/ 1746955 h 1761066"/>
                <a:gd name="connsiteX5-81" fmla="*/ 4030134 w 4800600"/>
                <a:gd name="connsiteY5-82" fmla="*/ 2822 h 1761066"/>
                <a:gd name="connsiteX6-83" fmla="*/ 4800600 w 4800600"/>
                <a:gd name="connsiteY6-84" fmla="*/ 1730022 h 1761066"/>
                <a:gd name="connsiteX0-85" fmla="*/ 0 w 4800600"/>
                <a:gd name="connsiteY0-86" fmla="*/ 1746955 h 1762477"/>
                <a:gd name="connsiteX1-87" fmla="*/ 778934 w 4800600"/>
                <a:gd name="connsiteY1-88" fmla="*/ 104422 h 1762477"/>
                <a:gd name="connsiteX2-89" fmla="*/ 1608667 w 4800600"/>
                <a:gd name="connsiteY2-90" fmla="*/ 1738488 h 1762477"/>
                <a:gd name="connsiteX3-91" fmla="*/ 2404940 w 4800600"/>
                <a:gd name="connsiteY3-92" fmla="*/ 95954 h 1762477"/>
                <a:gd name="connsiteX4-93" fmla="*/ 3200400 w 4800600"/>
                <a:gd name="connsiteY4-94" fmla="*/ 1746955 h 1762477"/>
                <a:gd name="connsiteX5-95" fmla="*/ 4030134 w 4800600"/>
                <a:gd name="connsiteY5-96" fmla="*/ 2822 h 1762477"/>
                <a:gd name="connsiteX6-97" fmla="*/ 4800600 w 4800600"/>
                <a:gd name="connsiteY6-98" fmla="*/ 1730022 h 1762477"/>
                <a:gd name="connsiteX0-99" fmla="*/ 0 w 4800600"/>
                <a:gd name="connsiteY0-100" fmla="*/ 1670755 h 1673577"/>
                <a:gd name="connsiteX1-101" fmla="*/ 778934 w 4800600"/>
                <a:gd name="connsiteY1-102" fmla="*/ 28222 h 1673577"/>
                <a:gd name="connsiteX2-103" fmla="*/ 1608667 w 4800600"/>
                <a:gd name="connsiteY2-104" fmla="*/ 1662288 h 1673577"/>
                <a:gd name="connsiteX3-105" fmla="*/ 2404940 w 4800600"/>
                <a:gd name="connsiteY3-106" fmla="*/ 19754 h 1673577"/>
                <a:gd name="connsiteX4-107" fmla="*/ 3200400 w 4800600"/>
                <a:gd name="connsiteY4-108" fmla="*/ 1670755 h 1673577"/>
                <a:gd name="connsiteX5-109" fmla="*/ 4030134 w 4800600"/>
                <a:gd name="connsiteY5-110" fmla="*/ 2822 h 1673577"/>
                <a:gd name="connsiteX6-111" fmla="*/ 4800600 w 4800600"/>
                <a:gd name="connsiteY6-112" fmla="*/ 1653822 h 1673577"/>
                <a:gd name="connsiteX0-113" fmla="*/ 0 w 4800600"/>
                <a:gd name="connsiteY0-114" fmla="*/ 1670755 h 1673577"/>
                <a:gd name="connsiteX1-115" fmla="*/ 778934 w 4800600"/>
                <a:gd name="connsiteY1-116" fmla="*/ 28222 h 1673577"/>
                <a:gd name="connsiteX2-117" fmla="*/ 1608667 w 4800600"/>
                <a:gd name="connsiteY2-118" fmla="*/ 1662288 h 1673577"/>
                <a:gd name="connsiteX3-119" fmla="*/ 2404940 w 4800600"/>
                <a:gd name="connsiteY3-120" fmla="*/ 19754 h 1673577"/>
                <a:gd name="connsiteX4-121" fmla="*/ 3200400 w 4800600"/>
                <a:gd name="connsiteY4-122" fmla="*/ 1670755 h 1673577"/>
                <a:gd name="connsiteX5-123" fmla="*/ 4030134 w 4800600"/>
                <a:gd name="connsiteY5-124" fmla="*/ 2822 h 1673577"/>
                <a:gd name="connsiteX6-125" fmla="*/ 4800600 w 4800600"/>
                <a:gd name="connsiteY6-126" fmla="*/ 1653822 h 1673577"/>
                <a:gd name="connsiteX0-127" fmla="*/ 0 w 4800600"/>
                <a:gd name="connsiteY0-128" fmla="*/ 1670755 h 1673577"/>
                <a:gd name="connsiteX1-129" fmla="*/ 778934 w 4800600"/>
                <a:gd name="connsiteY1-130" fmla="*/ 48926 h 1673577"/>
                <a:gd name="connsiteX2-131" fmla="*/ 1608667 w 4800600"/>
                <a:gd name="connsiteY2-132" fmla="*/ 1662288 h 1673577"/>
                <a:gd name="connsiteX3-133" fmla="*/ 2404940 w 4800600"/>
                <a:gd name="connsiteY3-134" fmla="*/ 19754 h 1673577"/>
                <a:gd name="connsiteX4-135" fmla="*/ 3200400 w 4800600"/>
                <a:gd name="connsiteY4-136" fmla="*/ 1670755 h 1673577"/>
                <a:gd name="connsiteX5-137" fmla="*/ 4030134 w 4800600"/>
                <a:gd name="connsiteY5-138" fmla="*/ 2822 h 1673577"/>
                <a:gd name="connsiteX6-139" fmla="*/ 4800600 w 4800600"/>
                <a:gd name="connsiteY6-140" fmla="*/ 1653822 h 1673577"/>
                <a:gd name="connsiteX0-141" fmla="*/ 0 w 4800600"/>
                <a:gd name="connsiteY0-142" fmla="*/ 1670755 h 1673577"/>
                <a:gd name="connsiteX1-143" fmla="*/ 796681 w 4800600"/>
                <a:gd name="connsiteY1-144" fmla="*/ 28221 h 1673577"/>
                <a:gd name="connsiteX2-145" fmla="*/ 1608667 w 4800600"/>
                <a:gd name="connsiteY2-146" fmla="*/ 1662288 h 1673577"/>
                <a:gd name="connsiteX3-147" fmla="*/ 2404940 w 4800600"/>
                <a:gd name="connsiteY3-148" fmla="*/ 19754 h 1673577"/>
                <a:gd name="connsiteX4-149" fmla="*/ 3200400 w 4800600"/>
                <a:gd name="connsiteY4-150" fmla="*/ 1670755 h 1673577"/>
                <a:gd name="connsiteX5-151" fmla="*/ 4030134 w 4800600"/>
                <a:gd name="connsiteY5-152" fmla="*/ 2822 h 1673577"/>
                <a:gd name="connsiteX6-153" fmla="*/ 4800600 w 4800600"/>
                <a:gd name="connsiteY6-154" fmla="*/ 1653822 h 1673577"/>
                <a:gd name="connsiteX0-155" fmla="*/ 0 w 4800600"/>
                <a:gd name="connsiteY0-156" fmla="*/ 1670755 h 1673577"/>
                <a:gd name="connsiteX1-157" fmla="*/ 796681 w 4800600"/>
                <a:gd name="connsiteY1-158" fmla="*/ 28221 h 1673577"/>
                <a:gd name="connsiteX2-159" fmla="*/ 1608667 w 4800600"/>
                <a:gd name="connsiteY2-160" fmla="*/ 1662288 h 1673577"/>
                <a:gd name="connsiteX3-161" fmla="*/ 2404940 w 4800600"/>
                <a:gd name="connsiteY3-162" fmla="*/ 19754 h 1673577"/>
                <a:gd name="connsiteX4-163" fmla="*/ 3200400 w 4800600"/>
                <a:gd name="connsiteY4-164" fmla="*/ 1670755 h 1673577"/>
                <a:gd name="connsiteX5-165" fmla="*/ 4030134 w 4800600"/>
                <a:gd name="connsiteY5-166" fmla="*/ 2822 h 1673577"/>
                <a:gd name="connsiteX6-167" fmla="*/ 4800600 w 4800600"/>
                <a:gd name="connsiteY6-168" fmla="*/ 1653822 h 1673577"/>
                <a:gd name="connsiteX0-169" fmla="*/ 0 w 4800600"/>
                <a:gd name="connsiteY0-170" fmla="*/ 1670755 h 1673577"/>
                <a:gd name="connsiteX1-171" fmla="*/ 796681 w 4800600"/>
                <a:gd name="connsiteY1-172" fmla="*/ 28221 h 1673577"/>
                <a:gd name="connsiteX2-173" fmla="*/ 1608667 w 4800600"/>
                <a:gd name="connsiteY2-174" fmla="*/ 1662288 h 1673577"/>
                <a:gd name="connsiteX3-175" fmla="*/ 2404940 w 4800600"/>
                <a:gd name="connsiteY3-176" fmla="*/ 19754 h 1673577"/>
                <a:gd name="connsiteX4-177" fmla="*/ 3200400 w 4800600"/>
                <a:gd name="connsiteY4-178" fmla="*/ 1670755 h 1673577"/>
                <a:gd name="connsiteX5-179" fmla="*/ 4030134 w 4800600"/>
                <a:gd name="connsiteY5-180" fmla="*/ 2822 h 1673577"/>
                <a:gd name="connsiteX6-181" fmla="*/ 4800600 w 4800600"/>
                <a:gd name="connsiteY6-182" fmla="*/ 1653822 h 1673577"/>
                <a:gd name="connsiteX0-183" fmla="*/ 0 w 4800600"/>
                <a:gd name="connsiteY0-184" fmla="*/ 1670755 h 1673577"/>
                <a:gd name="connsiteX1-185" fmla="*/ 796681 w 4800600"/>
                <a:gd name="connsiteY1-186" fmla="*/ 28221 h 1673577"/>
                <a:gd name="connsiteX2-187" fmla="*/ 1608667 w 4800600"/>
                <a:gd name="connsiteY2-188" fmla="*/ 1662288 h 1673577"/>
                <a:gd name="connsiteX3-189" fmla="*/ 2404940 w 4800600"/>
                <a:gd name="connsiteY3-190" fmla="*/ 19754 h 1673577"/>
                <a:gd name="connsiteX4-191" fmla="*/ 3200400 w 4800600"/>
                <a:gd name="connsiteY4-192" fmla="*/ 1670755 h 1673577"/>
                <a:gd name="connsiteX5-193" fmla="*/ 4030134 w 4800600"/>
                <a:gd name="connsiteY5-194" fmla="*/ 2822 h 1673577"/>
                <a:gd name="connsiteX6-195" fmla="*/ 4800600 w 4800600"/>
                <a:gd name="connsiteY6-196" fmla="*/ 1653822 h 1673577"/>
                <a:gd name="connsiteX0-197" fmla="*/ 0 w 4800600"/>
                <a:gd name="connsiteY0-198" fmla="*/ 1670755 h 1673577"/>
                <a:gd name="connsiteX1-199" fmla="*/ 796681 w 4800600"/>
                <a:gd name="connsiteY1-200" fmla="*/ 7517 h 1673577"/>
                <a:gd name="connsiteX2-201" fmla="*/ 1608667 w 4800600"/>
                <a:gd name="connsiteY2-202" fmla="*/ 1662288 h 1673577"/>
                <a:gd name="connsiteX3-203" fmla="*/ 2404940 w 4800600"/>
                <a:gd name="connsiteY3-204" fmla="*/ 19754 h 1673577"/>
                <a:gd name="connsiteX4-205" fmla="*/ 3200400 w 4800600"/>
                <a:gd name="connsiteY4-206" fmla="*/ 1670755 h 1673577"/>
                <a:gd name="connsiteX5-207" fmla="*/ 4030134 w 4800600"/>
                <a:gd name="connsiteY5-208" fmla="*/ 2822 h 1673577"/>
                <a:gd name="connsiteX6-209" fmla="*/ 4800600 w 4800600"/>
                <a:gd name="connsiteY6-210" fmla="*/ 1653822 h 1673577"/>
                <a:gd name="connsiteX0-211" fmla="*/ 0 w 4800600"/>
                <a:gd name="connsiteY0-212" fmla="*/ 1670755 h 1673577"/>
                <a:gd name="connsiteX1-213" fmla="*/ 796681 w 4800600"/>
                <a:gd name="connsiteY1-214" fmla="*/ 7517 h 1673577"/>
                <a:gd name="connsiteX2-215" fmla="*/ 1608667 w 4800600"/>
                <a:gd name="connsiteY2-216" fmla="*/ 1662288 h 1673577"/>
                <a:gd name="connsiteX3-217" fmla="*/ 2413813 w 4800600"/>
                <a:gd name="connsiteY3-218" fmla="*/ 19754 h 1673577"/>
                <a:gd name="connsiteX4-219" fmla="*/ 3200400 w 4800600"/>
                <a:gd name="connsiteY4-220" fmla="*/ 1670755 h 1673577"/>
                <a:gd name="connsiteX5-221" fmla="*/ 4030134 w 4800600"/>
                <a:gd name="connsiteY5-222" fmla="*/ 2822 h 1673577"/>
                <a:gd name="connsiteX6-223" fmla="*/ 4800600 w 4800600"/>
                <a:gd name="connsiteY6-224" fmla="*/ 1653822 h 1673577"/>
                <a:gd name="connsiteX0-225" fmla="*/ 0 w 4800600"/>
                <a:gd name="connsiteY0-226" fmla="*/ 1670755 h 1673577"/>
                <a:gd name="connsiteX1-227" fmla="*/ 796681 w 4800600"/>
                <a:gd name="connsiteY1-228" fmla="*/ 7517 h 1673577"/>
                <a:gd name="connsiteX2-229" fmla="*/ 1608667 w 4800600"/>
                <a:gd name="connsiteY2-230" fmla="*/ 1662288 h 1673577"/>
                <a:gd name="connsiteX3-231" fmla="*/ 2413813 w 4800600"/>
                <a:gd name="connsiteY3-232" fmla="*/ 19754 h 1673577"/>
                <a:gd name="connsiteX4-233" fmla="*/ 3200400 w 4800600"/>
                <a:gd name="connsiteY4-234" fmla="*/ 1670755 h 1673577"/>
                <a:gd name="connsiteX5-235" fmla="*/ 4030134 w 4800600"/>
                <a:gd name="connsiteY5-236" fmla="*/ 2822 h 1673577"/>
                <a:gd name="connsiteX6-237" fmla="*/ 4800600 w 4800600"/>
                <a:gd name="connsiteY6-238" fmla="*/ 1653822 h 1673577"/>
                <a:gd name="connsiteX0-239" fmla="*/ 0 w 4800600"/>
                <a:gd name="connsiteY0-240" fmla="*/ 1670755 h 1673577"/>
                <a:gd name="connsiteX1-241" fmla="*/ 796681 w 4800600"/>
                <a:gd name="connsiteY1-242" fmla="*/ 7517 h 1673577"/>
                <a:gd name="connsiteX2-243" fmla="*/ 1608667 w 4800600"/>
                <a:gd name="connsiteY2-244" fmla="*/ 1662288 h 1673577"/>
                <a:gd name="connsiteX3-245" fmla="*/ 2404939 w 4800600"/>
                <a:gd name="connsiteY3-246" fmla="*/ 19754 h 1673577"/>
                <a:gd name="connsiteX4-247" fmla="*/ 3200400 w 4800600"/>
                <a:gd name="connsiteY4-248" fmla="*/ 1670755 h 1673577"/>
                <a:gd name="connsiteX5-249" fmla="*/ 4030134 w 4800600"/>
                <a:gd name="connsiteY5-250" fmla="*/ 2822 h 1673577"/>
                <a:gd name="connsiteX6-251" fmla="*/ 4800600 w 4800600"/>
                <a:gd name="connsiteY6-252" fmla="*/ 1653822 h 1673577"/>
                <a:gd name="connsiteX0-253" fmla="*/ 0 w 4800600"/>
                <a:gd name="connsiteY0-254" fmla="*/ 1670755 h 1673577"/>
                <a:gd name="connsiteX1-255" fmla="*/ 796681 w 4800600"/>
                <a:gd name="connsiteY1-256" fmla="*/ 7517 h 1673577"/>
                <a:gd name="connsiteX2-257" fmla="*/ 1608667 w 4800600"/>
                <a:gd name="connsiteY2-258" fmla="*/ 1662288 h 1673577"/>
                <a:gd name="connsiteX3-259" fmla="*/ 2404939 w 4800600"/>
                <a:gd name="connsiteY3-260" fmla="*/ 19754 h 1673577"/>
                <a:gd name="connsiteX4-261" fmla="*/ 3200400 w 4800600"/>
                <a:gd name="connsiteY4-262" fmla="*/ 1670755 h 1673577"/>
                <a:gd name="connsiteX5-263" fmla="*/ 4030134 w 4800600"/>
                <a:gd name="connsiteY5-264" fmla="*/ 2822 h 1673577"/>
                <a:gd name="connsiteX6-265" fmla="*/ 4800600 w 4800600"/>
                <a:gd name="connsiteY6-266" fmla="*/ 1653822 h 1673577"/>
                <a:gd name="connsiteX0-267" fmla="*/ 0 w 4800600"/>
                <a:gd name="connsiteY0-268" fmla="*/ 1670755 h 1671851"/>
                <a:gd name="connsiteX1-269" fmla="*/ 796681 w 4800600"/>
                <a:gd name="connsiteY1-270" fmla="*/ 7517 h 1671851"/>
                <a:gd name="connsiteX2-271" fmla="*/ 1608667 w 4800600"/>
                <a:gd name="connsiteY2-272" fmla="*/ 1662288 h 1671851"/>
                <a:gd name="connsiteX3-273" fmla="*/ 2387192 w 4800600"/>
                <a:gd name="connsiteY3-274" fmla="*/ 9401 h 1671851"/>
                <a:gd name="connsiteX4-275" fmla="*/ 3200400 w 4800600"/>
                <a:gd name="connsiteY4-276" fmla="*/ 1670755 h 1671851"/>
                <a:gd name="connsiteX5-277" fmla="*/ 4030134 w 4800600"/>
                <a:gd name="connsiteY5-278" fmla="*/ 2822 h 1671851"/>
                <a:gd name="connsiteX6-279" fmla="*/ 4800600 w 4800600"/>
                <a:gd name="connsiteY6-280" fmla="*/ 1653822 h 1671851"/>
                <a:gd name="connsiteX0-281" fmla="*/ 0 w 4800600"/>
                <a:gd name="connsiteY0-282" fmla="*/ 1670755 h 1671851"/>
                <a:gd name="connsiteX1-283" fmla="*/ 796681 w 4800600"/>
                <a:gd name="connsiteY1-284" fmla="*/ 7517 h 1671851"/>
                <a:gd name="connsiteX2-285" fmla="*/ 1608667 w 4800600"/>
                <a:gd name="connsiteY2-286" fmla="*/ 1662288 h 1671851"/>
                <a:gd name="connsiteX3-287" fmla="*/ 2413813 w 4800600"/>
                <a:gd name="connsiteY3-288" fmla="*/ 9400 h 1671851"/>
                <a:gd name="connsiteX4-289" fmla="*/ 3200400 w 4800600"/>
                <a:gd name="connsiteY4-290" fmla="*/ 1670755 h 1671851"/>
                <a:gd name="connsiteX5-291" fmla="*/ 4030134 w 4800600"/>
                <a:gd name="connsiteY5-292" fmla="*/ 2822 h 1671851"/>
                <a:gd name="connsiteX6-293" fmla="*/ 4800600 w 4800600"/>
                <a:gd name="connsiteY6-294" fmla="*/ 1653822 h 1671851"/>
                <a:gd name="connsiteX0-295" fmla="*/ 0 w 4800600"/>
                <a:gd name="connsiteY0-296" fmla="*/ 1670755 h 1671851"/>
                <a:gd name="connsiteX1-297" fmla="*/ 796681 w 4800600"/>
                <a:gd name="connsiteY1-298" fmla="*/ 7517 h 1671851"/>
                <a:gd name="connsiteX2-299" fmla="*/ 1608667 w 4800600"/>
                <a:gd name="connsiteY2-300" fmla="*/ 1662288 h 1671851"/>
                <a:gd name="connsiteX3-301" fmla="*/ 2413813 w 4800600"/>
                <a:gd name="connsiteY3-302" fmla="*/ 9400 h 1671851"/>
                <a:gd name="connsiteX4-303" fmla="*/ 3200400 w 4800600"/>
                <a:gd name="connsiteY4-304" fmla="*/ 1670755 h 1671851"/>
                <a:gd name="connsiteX5-305" fmla="*/ 4030134 w 4800600"/>
                <a:gd name="connsiteY5-306" fmla="*/ 2822 h 1671851"/>
                <a:gd name="connsiteX6-307" fmla="*/ 4800600 w 4800600"/>
                <a:gd name="connsiteY6-308" fmla="*/ 1653822 h 16718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800600" h="1671851">
                  <a:moveTo>
                    <a:pt x="0" y="1670755"/>
                  </a:moveTo>
                  <a:cubicBezTo>
                    <a:pt x="410902" y="1340416"/>
                    <a:pt x="528570" y="8928"/>
                    <a:pt x="796681" y="7517"/>
                  </a:cubicBezTo>
                  <a:cubicBezTo>
                    <a:pt x="1064792" y="6106"/>
                    <a:pt x="1339145" y="1661974"/>
                    <a:pt x="1608667" y="1662288"/>
                  </a:cubicBezTo>
                  <a:cubicBezTo>
                    <a:pt x="1878189" y="1662602"/>
                    <a:pt x="2148524" y="7989"/>
                    <a:pt x="2413813" y="9400"/>
                  </a:cubicBezTo>
                  <a:cubicBezTo>
                    <a:pt x="2679102" y="10811"/>
                    <a:pt x="2931013" y="1671851"/>
                    <a:pt x="3200400" y="1670755"/>
                  </a:cubicBezTo>
                  <a:cubicBezTo>
                    <a:pt x="3469787" y="1669659"/>
                    <a:pt x="3763434" y="5644"/>
                    <a:pt x="4030134" y="2822"/>
                  </a:cubicBezTo>
                  <a:cubicBezTo>
                    <a:pt x="4296834" y="0"/>
                    <a:pt x="4501610" y="1417669"/>
                    <a:pt x="4800600" y="1653822"/>
                  </a:cubicBezTo>
                </a:path>
              </a:pathLst>
            </a:custGeom>
            <a:solidFill>
              <a:srgbClr val="FFFFFF"/>
            </a:solidFill>
            <a:ln w="12700" cap="flat" cmpd="sng" algn="ctr">
              <a:solidFill>
                <a:schemeClr val="accent4">
                  <a:shade val="95000"/>
                  <a:satMod val="105000"/>
                </a:schemeClr>
              </a:solidFill>
              <a:prstDash val="dash"/>
              <a:round/>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anchor="ctr"/>
            <a:lstStyle/>
            <a:p>
              <a:pPr algn="ctr"/>
              <a:endParaRPr lang="en-US">
                <a:solidFill>
                  <a:srgbClr val="000000"/>
                </a:solidFill>
                <a:ea typeface="MS PGothic" panose="020B0600070205080204" pitchFamily="34" charset="-128"/>
              </a:endParaRPr>
            </a:p>
          </p:txBody>
        </p:sp>
        <p:cxnSp>
          <p:nvCxnSpPr>
            <p:cNvPr id="11" name="Straight Arrow Connector 10"/>
            <p:cNvCxnSpPr/>
            <p:nvPr/>
          </p:nvCxnSpPr>
          <p:spPr bwMode="auto">
            <a:xfrm>
              <a:off x="1627217" y="4568831"/>
              <a:ext cx="4801206"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bwMode="auto">
            <a:xfrm>
              <a:off x="1143000" y="2754607"/>
              <a:ext cx="676383" cy="1515336"/>
            </a:xfrm>
            <a:prstGeom prst="rect">
              <a:avLst/>
            </a:prstGeom>
            <a:noFill/>
          </p:spPr>
          <p:txBody>
            <a:bodyPr vert="vert270" wrap="none">
              <a:spAutoFit/>
            </a:bodyPr>
            <a:lstStyle/>
            <a:p>
              <a:pPr algn="ctr">
                <a:defRPr/>
              </a:pPr>
              <a:r>
                <a:rPr lang="en-US" sz="1500" b="1" dirty="0">
                  <a:latin typeface="Cambria" panose="02040503050406030204" pitchFamily="18" charset="0"/>
                  <a:ea typeface="MS PGothic" panose="020B0600070205080204" pitchFamily="34" charset="-128"/>
                  <a:cs typeface="MS PGothic" panose="020B0600070205080204" pitchFamily="34" charset="-128"/>
                </a:rPr>
                <a:t>Resources</a:t>
              </a:r>
              <a:endParaRPr lang="en-US" sz="1500" b="1" dirty="0">
                <a:latin typeface="Cambria" panose="02040503050406030204" pitchFamily="18" charset="0"/>
                <a:ea typeface="MS PGothic" panose="020B0600070205080204" pitchFamily="34" charset="-128"/>
                <a:cs typeface="MS PGothic" panose="020B0600070205080204" pitchFamily="34" charset="-128"/>
              </a:endParaRPr>
            </a:p>
          </p:txBody>
        </p:sp>
        <p:cxnSp>
          <p:nvCxnSpPr>
            <p:cNvPr id="13" name="Straight Arrow Connector 12"/>
            <p:cNvCxnSpPr/>
            <p:nvPr/>
          </p:nvCxnSpPr>
          <p:spPr bwMode="auto">
            <a:xfrm rot="5400000" flipH="1" flipV="1">
              <a:off x="521492" y="3465516"/>
              <a:ext cx="2209039" cy="241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TextBox 22"/>
            <p:cNvSpPr txBox="1">
              <a:spLocks noChangeArrowheads="1"/>
            </p:cNvSpPr>
            <p:nvPr/>
          </p:nvSpPr>
          <p:spPr bwMode="auto">
            <a:xfrm>
              <a:off x="5917708" y="4120398"/>
              <a:ext cx="911746" cy="323165"/>
            </a:xfrm>
            <a:prstGeom prst="rect">
              <a:avLst/>
            </a:prstGeom>
            <a:noFill/>
            <a:ln w="9525">
              <a:noFill/>
              <a:miter lim="800000"/>
            </a:ln>
          </p:spPr>
          <p:txBody>
            <a:bodyPr wrap="none">
              <a:spAutoFit/>
            </a:bodyPr>
            <a:lstStyle/>
            <a:p>
              <a:pPr algn="ctr"/>
              <a:r>
                <a:rPr lang="en-US" sz="1500" dirty="0"/>
                <a:t>Demand</a:t>
              </a:r>
              <a:endParaRPr lang="en-US" sz="1500" dirty="0"/>
            </a:p>
          </p:txBody>
        </p:sp>
        <p:sp>
          <p:nvSpPr>
            <p:cNvPr id="15" name="TextBox 22"/>
            <p:cNvSpPr txBox="1">
              <a:spLocks noChangeArrowheads="1"/>
            </p:cNvSpPr>
            <p:nvPr/>
          </p:nvSpPr>
          <p:spPr bwMode="auto">
            <a:xfrm>
              <a:off x="5917707" y="2940357"/>
              <a:ext cx="941282" cy="323165"/>
            </a:xfrm>
            <a:prstGeom prst="rect">
              <a:avLst/>
            </a:prstGeom>
            <a:noFill/>
            <a:ln w="9525">
              <a:noFill/>
              <a:miter lim="800000"/>
            </a:ln>
          </p:spPr>
          <p:txBody>
            <a:bodyPr wrap="none">
              <a:spAutoFit/>
            </a:bodyPr>
            <a:lstStyle/>
            <a:p>
              <a:pPr algn="ctr"/>
              <a:r>
                <a:rPr lang="en-US" sz="1500" dirty="0">
                  <a:solidFill>
                    <a:srgbClr val="FF0000"/>
                  </a:solidFill>
                </a:rPr>
                <a:t>Capacity</a:t>
              </a:r>
              <a:endParaRPr lang="en-US" sz="1500" dirty="0">
                <a:solidFill>
                  <a:srgbClr val="FF0000"/>
                </a:solidFill>
              </a:endParaRPr>
            </a:p>
          </p:txBody>
        </p:sp>
        <p:pic>
          <p:nvPicPr>
            <p:cNvPr id="16" name="Picture 52" descr="temp-1.png"/>
            <p:cNvPicPr>
              <a:picLocks noChangeAspect="1"/>
            </p:cNvPicPr>
            <p:nvPr/>
          </p:nvPicPr>
          <p:blipFill>
            <a:blip r:embed="rId2" cstate="print"/>
            <a:srcRect b="61111"/>
            <a:stretch>
              <a:fillRect/>
            </a:stretch>
          </p:blipFill>
          <p:spPr bwMode="auto">
            <a:xfrm>
              <a:off x="1647824" y="2895601"/>
              <a:ext cx="4600576" cy="533399"/>
            </a:xfrm>
            <a:prstGeom prst="rect">
              <a:avLst/>
            </a:prstGeom>
            <a:noFill/>
            <a:ln w="9525">
              <a:noFill/>
              <a:miter lim="800000"/>
              <a:headEnd/>
              <a:tailEnd/>
            </a:ln>
          </p:spPr>
        </p:pic>
        <p:pic>
          <p:nvPicPr>
            <p:cNvPr id="17" name="Picture 53" descr="temp-4.png"/>
            <p:cNvPicPr>
              <a:picLocks noChangeAspect="1"/>
            </p:cNvPicPr>
            <p:nvPr/>
          </p:nvPicPr>
          <p:blipFill>
            <a:blip r:embed="rId3" cstate="print"/>
            <a:srcRect t="38773"/>
            <a:stretch>
              <a:fillRect/>
            </a:stretch>
          </p:blipFill>
          <p:spPr bwMode="auto">
            <a:xfrm>
              <a:off x="1635124" y="3440112"/>
              <a:ext cx="4600576" cy="839789"/>
            </a:xfrm>
            <a:prstGeom prst="rect">
              <a:avLst/>
            </a:prstGeom>
            <a:noFill/>
            <a:ln w="9525">
              <a:noFill/>
              <a:miter lim="800000"/>
              <a:headEnd/>
              <a:tailEnd/>
            </a:ln>
          </p:spPr>
        </p:pic>
        <p:cxnSp>
          <p:nvCxnSpPr>
            <p:cNvPr id="18" name="Straight Arrow Connector 17"/>
            <p:cNvCxnSpPr/>
            <p:nvPr/>
          </p:nvCxnSpPr>
          <p:spPr bwMode="auto">
            <a:xfrm>
              <a:off x="1627217" y="3426972"/>
              <a:ext cx="4601256" cy="2410"/>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0" name="Straight Arrow Connector 19"/>
            <p:cNvCxnSpPr/>
            <p:nvPr/>
          </p:nvCxnSpPr>
          <p:spPr bwMode="auto">
            <a:xfrm rot="5400000" flipH="1" flipV="1">
              <a:off x="3138887" y="4610987"/>
              <a:ext cx="91541" cy="7228"/>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p:nvPr/>
          </p:nvCxnSpPr>
          <p:spPr bwMode="auto">
            <a:xfrm rot="5400000" flipH="1" flipV="1">
              <a:off x="4657782" y="4609784"/>
              <a:ext cx="81905" cy="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bwMode="auto">
            <a:xfrm rot="5400000" flipH="1" flipV="1">
              <a:off x="6185110" y="4609784"/>
              <a:ext cx="74679" cy="241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3" name="TextBox 22"/>
            <p:cNvSpPr txBox="1">
              <a:spLocks noChangeArrowheads="1"/>
            </p:cNvSpPr>
            <p:nvPr/>
          </p:nvSpPr>
          <p:spPr bwMode="auto">
            <a:xfrm>
              <a:off x="2978150" y="4610100"/>
              <a:ext cx="367848" cy="323165"/>
            </a:xfrm>
            <a:prstGeom prst="rect">
              <a:avLst/>
            </a:prstGeom>
            <a:noFill/>
            <a:ln w="9525">
              <a:noFill/>
              <a:miter lim="800000"/>
            </a:ln>
          </p:spPr>
          <p:txBody>
            <a:bodyPr>
              <a:spAutoFit/>
            </a:bodyPr>
            <a:lstStyle/>
            <a:p>
              <a:pPr algn="ctr"/>
              <a:r>
                <a:rPr lang="en-US" sz="1500"/>
                <a:t>1</a:t>
              </a:r>
              <a:endParaRPr lang="en-US" sz="1500"/>
            </a:p>
          </p:txBody>
        </p:sp>
        <p:sp>
          <p:nvSpPr>
            <p:cNvPr id="24" name="TextBox 60"/>
            <p:cNvSpPr txBox="1">
              <a:spLocks noChangeArrowheads="1"/>
            </p:cNvSpPr>
            <p:nvPr/>
          </p:nvSpPr>
          <p:spPr bwMode="auto">
            <a:xfrm>
              <a:off x="4552017" y="4572000"/>
              <a:ext cx="331133" cy="323165"/>
            </a:xfrm>
            <a:prstGeom prst="rect">
              <a:avLst/>
            </a:prstGeom>
            <a:noFill/>
            <a:ln w="9525">
              <a:noFill/>
              <a:miter lim="800000"/>
            </a:ln>
          </p:spPr>
          <p:txBody>
            <a:bodyPr>
              <a:spAutoFit/>
            </a:bodyPr>
            <a:lstStyle/>
            <a:p>
              <a:pPr algn="ctr"/>
              <a:r>
                <a:rPr lang="en-US" sz="1500"/>
                <a:t>2</a:t>
              </a:r>
              <a:endParaRPr lang="en-US" sz="1500"/>
            </a:p>
          </p:txBody>
        </p:sp>
        <p:sp>
          <p:nvSpPr>
            <p:cNvPr id="25" name="TextBox 22"/>
            <p:cNvSpPr txBox="1">
              <a:spLocks noChangeArrowheads="1"/>
            </p:cNvSpPr>
            <p:nvPr/>
          </p:nvSpPr>
          <p:spPr bwMode="auto">
            <a:xfrm>
              <a:off x="6026150" y="4572000"/>
              <a:ext cx="381000" cy="323165"/>
            </a:xfrm>
            <a:prstGeom prst="rect">
              <a:avLst/>
            </a:prstGeom>
            <a:noFill/>
            <a:ln w="9525">
              <a:noFill/>
              <a:miter lim="800000"/>
            </a:ln>
          </p:spPr>
          <p:txBody>
            <a:bodyPr>
              <a:spAutoFit/>
            </a:bodyPr>
            <a:lstStyle/>
            <a:p>
              <a:pPr algn="ctr"/>
              <a:r>
                <a:rPr lang="en-US" sz="1500"/>
                <a:t>3</a:t>
              </a:r>
              <a:endParaRPr lang="en-US" sz="1500"/>
            </a:p>
          </p:txBody>
        </p:sp>
      </p:grpSp>
      <p:grpSp>
        <p:nvGrpSpPr>
          <p:cNvPr id="26" name="Group 99"/>
          <p:cNvGrpSpPr/>
          <p:nvPr/>
        </p:nvGrpSpPr>
        <p:grpSpPr bwMode="auto">
          <a:xfrm>
            <a:off x="4800600" y="2823448"/>
            <a:ext cx="3813048" cy="1596152"/>
            <a:chOff x="1143000" y="2362201"/>
            <a:chExt cx="5747961" cy="2571064"/>
          </a:xfrm>
        </p:grpSpPr>
        <p:cxnSp>
          <p:nvCxnSpPr>
            <p:cNvPr id="27" name="Straight Arrow Connector 26"/>
            <p:cNvCxnSpPr/>
            <p:nvPr/>
          </p:nvCxnSpPr>
          <p:spPr bwMode="auto">
            <a:xfrm>
              <a:off x="1628012" y="4567682"/>
              <a:ext cx="4799439"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8" name="TextBox 27"/>
            <p:cNvSpPr txBox="1"/>
            <p:nvPr/>
          </p:nvSpPr>
          <p:spPr bwMode="auto">
            <a:xfrm>
              <a:off x="1143000" y="2755820"/>
              <a:ext cx="631555" cy="1512910"/>
            </a:xfrm>
            <a:prstGeom prst="rect">
              <a:avLst/>
            </a:prstGeom>
            <a:noFill/>
          </p:spPr>
          <p:txBody>
            <a:bodyPr vert="vert270" wrap="none">
              <a:spAutoFit/>
            </a:bodyPr>
            <a:lstStyle/>
            <a:p>
              <a:pPr algn="ctr">
                <a:defRPr/>
              </a:pPr>
              <a:r>
                <a:rPr lang="en-US" sz="1500" b="1" dirty="0">
                  <a:latin typeface="Cambria" panose="02040503050406030204" pitchFamily="18" charset="0"/>
                  <a:ea typeface="MS PGothic" panose="020B0600070205080204" pitchFamily="34" charset="-128"/>
                  <a:cs typeface="MS PGothic" panose="020B0600070205080204" pitchFamily="34" charset="-128"/>
                </a:rPr>
                <a:t>Resources</a:t>
              </a:r>
              <a:endParaRPr lang="en-US" sz="1500" b="1" dirty="0">
                <a:latin typeface="Cambria" panose="02040503050406030204" pitchFamily="18" charset="0"/>
                <a:ea typeface="MS PGothic" panose="020B0600070205080204" pitchFamily="34" charset="-128"/>
                <a:cs typeface="MS PGothic" panose="020B0600070205080204" pitchFamily="34" charset="-128"/>
              </a:endParaRPr>
            </a:p>
          </p:txBody>
        </p:sp>
        <p:cxnSp>
          <p:nvCxnSpPr>
            <p:cNvPr id="29" name="Straight Arrow Connector 28"/>
            <p:cNvCxnSpPr/>
            <p:nvPr/>
          </p:nvCxnSpPr>
          <p:spPr bwMode="auto">
            <a:xfrm rot="5400000" flipH="1" flipV="1">
              <a:off x="521652"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30" name="Picture 71" descr="temp-3.png"/>
            <p:cNvPicPr>
              <a:picLocks noChangeAspect="1"/>
            </p:cNvPicPr>
            <p:nvPr/>
          </p:nvPicPr>
          <p:blipFill>
            <a:blip r:embed="rId4" cstate="print"/>
            <a:srcRect t="38773"/>
            <a:stretch>
              <a:fillRect/>
            </a:stretch>
          </p:blipFill>
          <p:spPr bwMode="auto">
            <a:xfrm>
              <a:off x="1625600" y="3429000"/>
              <a:ext cx="4600575" cy="839789"/>
            </a:xfrm>
            <a:prstGeom prst="rect">
              <a:avLst/>
            </a:prstGeom>
            <a:noFill/>
            <a:ln w="9525">
              <a:noFill/>
              <a:miter lim="800000"/>
              <a:headEnd/>
              <a:tailEnd/>
            </a:ln>
          </p:spPr>
        </p:pic>
        <p:sp>
          <p:nvSpPr>
            <p:cNvPr id="31" name="TextBox 22"/>
            <p:cNvSpPr txBox="1">
              <a:spLocks noChangeArrowheads="1"/>
            </p:cNvSpPr>
            <p:nvPr/>
          </p:nvSpPr>
          <p:spPr bwMode="auto">
            <a:xfrm>
              <a:off x="5949678" y="4038599"/>
              <a:ext cx="911747" cy="323166"/>
            </a:xfrm>
            <a:prstGeom prst="rect">
              <a:avLst/>
            </a:prstGeom>
            <a:noFill/>
            <a:ln w="9525">
              <a:noFill/>
              <a:miter lim="800000"/>
            </a:ln>
          </p:spPr>
          <p:txBody>
            <a:bodyPr wrap="none">
              <a:spAutoFit/>
            </a:bodyPr>
            <a:lstStyle/>
            <a:p>
              <a:pPr algn="ctr"/>
              <a:r>
                <a:rPr lang="en-US" sz="1500" dirty="0"/>
                <a:t>Demand</a:t>
              </a:r>
              <a:endParaRPr lang="en-US" sz="1500" dirty="0"/>
            </a:p>
          </p:txBody>
        </p:sp>
        <p:sp>
          <p:nvSpPr>
            <p:cNvPr id="32" name="TextBox 22"/>
            <p:cNvSpPr txBox="1">
              <a:spLocks noChangeArrowheads="1"/>
            </p:cNvSpPr>
            <p:nvPr/>
          </p:nvSpPr>
          <p:spPr bwMode="auto">
            <a:xfrm>
              <a:off x="5949679" y="2941321"/>
              <a:ext cx="941282" cy="323166"/>
            </a:xfrm>
            <a:prstGeom prst="rect">
              <a:avLst/>
            </a:prstGeom>
            <a:noFill/>
            <a:ln w="9525">
              <a:noFill/>
              <a:miter lim="800000"/>
            </a:ln>
          </p:spPr>
          <p:txBody>
            <a:bodyPr wrap="none">
              <a:spAutoFit/>
            </a:bodyPr>
            <a:lstStyle/>
            <a:p>
              <a:pPr algn="ctr"/>
              <a:r>
                <a:rPr lang="en-US" sz="1500" dirty="0">
                  <a:solidFill>
                    <a:srgbClr val="FF0000"/>
                  </a:solidFill>
                </a:rPr>
                <a:t>Capacity</a:t>
              </a:r>
              <a:endParaRPr lang="en-US" sz="1500" dirty="0">
                <a:solidFill>
                  <a:srgbClr val="FF0000"/>
                </a:solidFill>
              </a:endParaRPr>
            </a:p>
          </p:txBody>
        </p:sp>
        <p:pic>
          <p:nvPicPr>
            <p:cNvPr id="33" name="Picture 80" descr="temp-2.png"/>
            <p:cNvPicPr>
              <a:picLocks noChangeAspect="1"/>
            </p:cNvPicPr>
            <p:nvPr/>
          </p:nvPicPr>
          <p:blipFill>
            <a:blip r:embed="rId5" cstate="print"/>
            <a:srcRect b="61227"/>
            <a:stretch>
              <a:fillRect/>
            </a:stretch>
          </p:blipFill>
          <p:spPr bwMode="auto">
            <a:xfrm>
              <a:off x="1616663" y="2895600"/>
              <a:ext cx="4600575" cy="531812"/>
            </a:xfrm>
            <a:prstGeom prst="rect">
              <a:avLst/>
            </a:prstGeom>
            <a:noFill/>
            <a:ln w="9525">
              <a:noFill/>
              <a:miter lim="800000"/>
              <a:headEnd/>
              <a:tailEnd/>
            </a:ln>
          </p:spPr>
        </p:pic>
        <p:cxnSp>
          <p:nvCxnSpPr>
            <p:cNvPr id="34" name="Straight Arrow Connector 33"/>
            <p:cNvCxnSpPr/>
            <p:nvPr/>
          </p:nvCxnSpPr>
          <p:spPr bwMode="auto">
            <a:xfrm>
              <a:off x="1628012" y="3426334"/>
              <a:ext cx="4599162"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p:nvPr/>
          </p:nvCxnSpPr>
          <p:spPr bwMode="auto">
            <a:xfrm rot="5400000" flipH="1" flipV="1">
              <a:off x="3137338"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bwMode="auto">
            <a:xfrm rot="5400000" flipH="1" flipV="1">
              <a:off x="4657522"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p:nvPr/>
          </p:nvCxnSpPr>
          <p:spPr bwMode="auto">
            <a:xfrm rot="5400000" flipH="1" flipV="1">
              <a:off x="6184947"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39" name="TextBox 22"/>
            <p:cNvSpPr txBox="1">
              <a:spLocks noChangeArrowheads="1"/>
            </p:cNvSpPr>
            <p:nvPr/>
          </p:nvSpPr>
          <p:spPr bwMode="auto">
            <a:xfrm>
              <a:off x="2978150" y="4610100"/>
              <a:ext cx="367848" cy="323165"/>
            </a:xfrm>
            <a:prstGeom prst="rect">
              <a:avLst/>
            </a:prstGeom>
            <a:noFill/>
            <a:ln w="9525">
              <a:noFill/>
              <a:miter lim="800000"/>
            </a:ln>
          </p:spPr>
          <p:txBody>
            <a:bodyPr>
              <a:spAutoFit/>
            </a:bodyPr>
            <a:lstStyle/>
            <a:p>
              <a:pPr algn="ctr"/>
              <a:r>
                <a:rPr lang="en-US" sz="1500"/>
                <a:t>1</a:t>
              </a:r>
              <a:endParaRPr lang="en-US" sz="1500"/>
            </a:p>
          </p:txBody>
        </p:sp>
        <p:sp>
          <p:nvSpPr>
            <p:cNvPr id="40" name="TextBox 22"/>
            <p:cNvSpPr txBox="1">
              <a:spLocks noChangeArrowheads="1"/>
            </p:cNvSpPr>
            <p:nvPr/>
          </p:nvSpPr>
          <p:spPr bwMode="auto">
            <a:xfrm>
              <a:off x="4552017" y="4572000"/>
              <a:ext cx="331133" cy="323165"/>
            </a:xfrm>
            <a:prstGeom prst="rect">
              <a:avLst/>
            </a:prstGeom>
            <a:noFill/>
            <a:ln w="9525">
              <a:noFill/>
              <a:miter lim="800000"/>
            </a:ln>
          </p:spPr>
          <p:txBody>
            <a:bodyPr>
              <a:spAutoFit/>
            </a:bodyPr>
            <a:lstStyle/>
            <a:p>
              <a:pPr algn="ctr"/>
              <a:r>
                <a:rPr lang="en-US" sz="1500"/>
                <a:t>2</a:t>
              </a:r>
              <a:endParaRPr lang="en-US" sz="1500"/>
            </a:p>
          </p:txBody>
        </p:sp>
        <p:sp>
          <p:nvSpPr>
            <p:cNvPr id="41" name="TextBox 95"/>
            <p:cNvSpPr txBox="1">
              <a:spLocks noChangeArrowheads="1"/>
            </p:cNvSpPr>
            <p:nvPr/>
          </p:nvSpPr>
          <p:spPr bwMode="auto">
            <a:xfrm>
              <a:off x="6026150" y="4572000"/>
              <a:ext cx="381000" cy="323165"/>
            </a:xfrm>
            <a:prstGeom prst="rect">
              <a:avLst/>
            </a:prstGeom>
            <a:noFill/>
            <a:ln w="9525">
              <a:noFill/>
              <a:miter lim="800000"/>
            </a:ln>
          </p:spPr>
          <p:txBody>
            <a:bodyPr>
              <a:spAutoFit/>
            </a:bodyPr>
            <a:lstStyle/>
            <a:p>
              <a:pPr algn="ctr"/>
              <a:r>
                <a:rPr lang="en-US" sz="1500"/>
                <a:t>3</a:t>
              </a:r>
              <a:endParaRPr lang="en-US" sz="1500"/>
            </a:p>
          </p:txBody>
        </p:sp>
      </p:grpSp>
      <p:grpSp>
        <p:nvGrpSpPr>
          <p:cNvPr id="42" name="Group 100"/>
          <p:cNvGrpSpPr/>
          <p:nvPr/>
        </p:nvGrpSpPr>
        <p:grpSpPr bwMode="auto">
          <a:xfrm>
            <a:off x="152400" y="3733800"/>
            <a:ext cx="3514866" cy="1905000"/>
            <a:chOff x="1090563" y="2362201"/>
            <a:chExt cx="5742501" cy="3063644"/>
          </a:xfrm>
        </p:grpSpPr>
        <p:cxnSp>
          <p:nvCxnSpPr>
            <p:cNvPr id="43" name="Straight Arrow Connector 42"/>
            <p:cNvCxnSpPr/>
            <p:nvPr/>
          </p:nvCxnSpPr>
          <p:spPr bwMode="auto">
            <a:xfrm>
              <a:off x="1628014" y="4567682"/>
              <a:ext cx="4799454"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44" name="TextBox 43"/>
            <p:cNvSpPr txBox="1"/>
            <p:nvPr/>
          </p:nvSpPr>
          <p:spPr bwMode="auto">
            <a:xfrm>
              <a:off x="1090563" y="2780129"/>
              <a:ext cx="631556" cy="1512912"/>
            </a:xfrm>
            <a:prstGeom prst="rect">
              <a:avLst/>
            </a:prstGeom>
            <a:noFill/>
          </p:spPr>
          <p:txBody>
            <a:bodyPr vert="vert270" wrap="none">
              <a:spAutoFit/>
            </a:bodyPr>
            <a:lstStyle/>
            <a:p>
              <a:pPr algn="ctr">
                <a:defRPr/>
              </a:pPr>
              <a:r>
                <a:rPr lang="en-US" sz="1500" b="1" dirty="0">
                  <a:latin typeface="Cambria" panose="02040503050406030204" pitchFamily="18" charset="0"/>
                  <a:ea typeface="MS PGothic" panose="020B0600070205080204" pitchFamily="34" charset="-128"/>
                  <a:cs typeface="MS PGothic" panose="020B0600070205080204" pitchFamily="34" charset="-128"/>
                </a:rPr>
                <a:t>Resources</a:t>
              </a:r>
              <a:endParaRPr lang="en-US" sz="1500" b="1" dirty="0">
                <a:latin typeface="Cambria" panose="02040503050406030204" pitchFamily="18" charset="0"/>
                <a:ea typeface="MS PGothic" panose="020B0600070205080204" pitchFamily="34" charset="-128"/>
                <a:cs typeface="MS PGothic" panose="020B0600070205080204" pitchFamily="34" charset="-128"/>
              </a:endParaRPr>
            </a:p>
          </p:txBody>
        </p:sp>
        <p:cxnSp>
          <p:nvCxnSpPr>
            <p:cNvPr id="45" name="Straight Arrow Connector 44"/>
            <p:cNvCxnSpPr/>
            <p:nvPr/>
          </p:nvCxnSpPr>
          <p:spPr bwMode="auto">
            <a:xfrm rot="5400000" flipH="1" flipV="1">
              <a:off x="521653"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46" name="Picture 104" descr="temp-3.png"/>
            <p:cNvPicPr>
              <a:picLocks noChangeAspect="1"/>
            </p:cNvPicPr>
            <p:nvPr/>
          </p:nvPicPr>
          <p:blipFill>
            <a:blip r:embed="rId4" cstate="print"/>
            <a:srcRect t="-5228"/>
            <a:stretch>
              <a:fillRect/>
            </a:stretch>
          </p:blipFill>
          <p:spPr bwMode="auto">
            <a:xfrm>
              <a:off x="1625600" y="2825497"/>
              <a:ext cx="4600576" cy="1443293"/>
            </a:xfrm>
            <a:prstGeom prst="rect">
              <a:avLst/>
            </a:prstGeom>
            <a:noFill/>
            <a:ln w="9525">
              <a:noFill/>
              <a:miter lim="800000"/>
              <a:headEnd/>
              <a:tailEnd/>
            </a:ln>
          </p:spPr>
        </p:pic>
        <p:sp>
          <p:nvSpPr>
            <p:cNvPr id="47" name="TextBox 22"/>
            <p:cNvSpPr txBox="1">
              <a:spLocks noChangeArrowheads="1"/>
            </p:cNvSpPr>
            <p:nvPr/>
          </p:nvSpPr>
          <p:spPr bwMode="auto">
            <a:xfrm>
              <a:off x="5891781" y="4038599"/>
              <a:ext cx="911747" cy="323166"/>
            </a:xfrm>
            <a:prstGeom prst="rect">
              <a:avLst/>
            </a:prstGeom>
            <a:noFill/>
            <a:ln w="9525">
              <a:noFill/>
              <a:miter lim="800000"/>
            </a:ln>
          </p:spPr>
          <p:txBody>
            <a:bodyPr wrap="none">
              <a:spAutoFit/>
            </a:bodyPr>
            <a:lstStyle/>
            <a:p>
              <a:pPr algn="ctr"/>
              <a:r>
                <a:rPr lang="en-US" sz="1500" dirty="0"/>
                <a:t>Demand</a:t>
              </a:r>
              <a:endParaRPr lang="en-US" sz="1500" dirty="0"/>
            </a:p>
          </p:txBody>
        </p:sp>
        <p:sp>
          <p:nvSpPr>
            <p:cNvPr id="48" name="TextBox 22"/>
            <p:cNvSpPr txBox="1">
              <a:spLocks noChangeArrowheads="1"/>
            </p:cNvSpPr>
            <p:nvPr/>
          </p:nvSpPr>
          <p:spPr bwMode="auto">
            <a:xfrm>
              <a:off x="5891782" y="2941321"/>
              <a:ext cx="941282" cy="323166"/>
            </a:xfrm>
            <a:prstGeom prst="rect">
              <a:avLst/>
            </a:prstGeom>
            <a:noFill/>
            <a:ln w="9525">
              <a:noFill/>
              <a:miter lim="800000"/>
            </a:ln>
          </p:spPr>
          <p:txBody>
            <a:bodyPr wrap="none">
              <a:spAutoFit/>
            </a:bodyPr>
            <a:lstStyle/>
            <a:p>
              <a:pPr algn="ctr"/>
              <a:r>
                <a:rPr lang="en-US" sz="1500" dirty="0">
                  <a:solidFill>
                    <a:srgbClr val="FF0000"/>
                  </a:solidFill>
                </a:rPr>
                <a:t>Capacity</a:t>
              </a:r>
              <a:endParaRPr lang="en-US" sz="1500" dirty="0">
                <a:solidFill>
                  <a:srgbClr val="FF0000"/>
                </a:solidFill>
              </a:endParaRPr>
            </a:p>
          </p:txBody>
        </p:sp>
        <p:cxnSp>
          <p:nvCxnSpPr>
            <p:cNvPr id="49" name="Straight Arrow Connector 48"/>
            <p:cNvCxnSpPr/>
            <p:nvPr/>
          </p:nvCxnSpPr>
          <p:spPr bwMode="auto">
            <a:xfrm>
              <a:off x="1628014" y="3426334"/>
              <a:ext cx="4599176"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0" name="TextBox 22"/>
            <p:cNvSpPr txBox="1">
              <a:spLocks noChangeArrowheads="1"/>
            </p:cNvSpPr>
            <p:nvPr/>
          </p:nvSpPr>
          <p:spPr bwMode="auto">
            <a:xfrm>
              <a:off x="3005649" y="4934634"/>
              <a:ext cx="1887167" cy="491211"/>
            </a:xfrm>
            <a:prstGeom prst="rect">
              <a:avLst/>
            </a:prstGeom>
            <a:noFill/>
            <a:ln w="9525">
              <a:noFill/>
              <a:miter lim="800000"/>
            </a:ln>
          </p:spPr>
          <p:txBody>
            <a:bodyPr wrap="none">
              <a:spAutoFit/>
            </a:bodyPr>
            <a:lstStyle/>
            <a:p>
              <a:pPr algn="ctr"/>
              <a:r>
                <a:rPr lang="en-US" sz="1500" b="1" dirty="0">
                  <a:latin typeface="Cambria" panose="02040503050406030204" pitchFamily="18" charset="0"/>
                </a:rPr>
                <a:t>Time (days)</a:t>
              </a:r>
              <a:endParaRPr lang="en-US" sz="1500" b="1" dirty="0">
                <a:latin typeface="Cambria" panose="02040503050406030204" pitchFamily="18" charset="0"/>
              </a:endParaRPr>
            </a:p>
          </p:txBody>
        </p:sp>
        <p:cxnSp>
          <p:nvCxnSpPr>
            <p:cNvPr id="51" name="Straight Arrow Connector 50"/>
            <p:cNvCxnSpPr/>
            <p:nvPr/>
          </p:nvCxnSpPr>
          <p:spPr bwMode="auto">
            <a:xfrm rot="5400000" flipH="1" flipV="1">
              <a:off x="3137344"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p:nvPr/>
          </p:nvCxnSpPr>
          <p:spPr bwMode="auto">
            <a:xfrm rot="5400000" flipH="1" flipV="1">
              <a:off x="4657533"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p:nvPr/>
          </p:nvCxnSpPr>
          <p:spPr bwMode="auto">
            <a:xfrm rot="5400000" flipH="1" flipV="1">
              <a:off x="6184962"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4" name="TextBox 22"/>
            <p:cNvSpPr txBox="1">
              <a:spLocks noChangeArrowheads="1"/>
            </p:cNvSpPr>
            <p:nvPr/>
          </p:nvSpPr>
          <p:spPr bwMode="auto">
            <a:xfrm>
              <a:off x="2978150" y="4610100"/>
              <a:ext cx="367848" cy="323165"/>
            </a:xfrm>
            <a:prstGeom prst="rect">
              <a:avLst/>
            </a:prstGeom>
            <a:noFill/>
            <a:ln w="9525">
              <a:noFill/>
              <a:miter lim="800000"/>
            </a:ln>
          </p:spPr>
          <p:txBody>
            <a:bodyPr>
              <a:spAutoFit/>
            </a:bodyPr>
            <a:lstStyle/>
            <a:p>
              <a:pPr algn="ctr"/>
              <a:r>
                <a:rPr lang="en-US" sz="1500"/>
                <a:t>1</a:t>
              </a:r>
              <a:endParaRPr lang="en-US" sz="1500"/>
            </a:p>
          </p:txBody>
        </p:sp>
        <p:sp>
          <p:nvSpPr>
            <p:cNvPr id="55" name="TextBox 22"/>
            <p:cNvSpPr txBox="1">
              <a:spLocks noChangeArrowheads="1"/>
            </p:cNvSpPr>
            <p:nvPr/>
          </p:nvSpPr>
          <p:spPr bwMode="auto">
            <a:xfrm>
              <a:off x="4552017" y="4572000"/>
              <a:ext cx="331133" cy="323165"/>
            </a:xfrm>
            <a:prstGeom prst="rect">
              <a:avLst/>
            </a:prstGeom>
            <a:noFill/>
            <a:ln w="9525">
              <a:noFill/>
              <a:miter lim="800000"/>
            </a:ln>
          </p:spPr>
          <p:txBody>
            <a:bodyPr>
              <a:spAutoFit/>
            </a:bodyPr>
            <a:lstStyle/>
            <a:p>
              <a:pPr algn="ctr"/>
              <a:r>
                <a:rPr lang="en-US" sz="1500"/>
                <a:t>2</a:t>
              </a:r>
              <a:endParaRPr lang="en-US" sz="1500"/>
            </a:p>
          </p:txBody>
        </p:sp>
        <p:sp>
          <p:nvSpPr>
            <p:cNvPr id="56" name="TextBox 120"/>
            <p:cNvSpPr txBox="1">
              <a:spLocks noChangeArrowheads="1"/>
            </p:cNvSpPr>
            <p:nvPr/>
          </p:nvSpPr>
          <p:spPr bwMode="auto">
            <a:xfrm>
              <a:off x="6026150" y="4572000"/>
              <a:ext cx="381000" cy="323165"/>
            </a:xfrm>
            <a:prstGeom prst="rect">
              <a:avLst/>
            </a:prstGeom>
            <a:noFill/>
            <a:ln w="9525">
              <a:noFill/>
              <a:miter lim="800000"/>
            </a:ln>
          </p:spPr>
          <p:txBody>
            <a:bodyPr>
              <a:spAutoFit/>
            </a:bodyPr>
            <a:lstStyle/>
            <a:p>
              <a:pPr algn="ctr"/>
              <a:r>
                <a:rPr lang="en-US" sz="1500"/>
                <a:t>3</a:t>
              </a:r>
              <a:endParaRPr lang="en-US" sz="1500"/>
            </a:p>
          </p:txBody>
        </p:sp>
      </p:grpSp>
      <p:sp>
        <p:nvSpPr>
          <p:cNvPr id="57" name="TextBox 56"/>
          <p:cNvSpPr txBox="1"/>
          <p:nvPr/>
        </p:nvSpPr>
        <p:spPr>
          <a:xfrm>
            <a:off x="6077482" y="4724400"/>
            <a:ext cx="1169294" cy="369332"/>
          </a:xfrm>
          <a:prstGeom prst="rect">
            <a:avLst/>
          </a:prstGeom>
          <a:noFill/>
        </p:spPr>
        <p:txBody>
          <a:bodyPr wrap="none" rtlCol="0">
            <a:spAutoFit/>
          </a:bodyPr>
          <a:lstStyle/>
          <a:p>
            <a:r>
              <a:rPr lang="en-US" b="1" i="1" dirty="0" smtClean="0">
                <a:solidFill>
                  <a:schemeClr val="tx2">
                    <a:lumMod val="75000"/>
                  </a:schemeClr>
                </a:solidFill>
              </a:rPr>
              <a:t>Loss Users</a:t>
            </a:r>
            <a:endParaRPr lang="en-US" b="1" i="1" dirty="0">
              <a:solidFill>
                <a:schemeClr val="tx2">
                  <a:lumMod val="75000"/>
                </a:schemeClr>
              </a:solidFill>
            </a:endParaRPr>
          </a:p>
        </p:txBody>
      </p:sp>
      <p:sp>
        <p:nvSpPr>
          <p:cNvPr id="58" name="TextBox 57"/>
          <p:cNvSpPr txBox="1"/>
          <p:nvPr/>
        </p:nvSpPr>
        <p:spPr>
          <a:xfrm>
            <a:off x="5932859" y="2743200"/>
            <a:ext cx="1458541" cy="369332"/>
          </a:xfrm>
          <a:prstGeom prst="rect">
            <a:avLst/>
          </a:prstGeom>
          <a:noFill/>
        </p:spPr>
        <p:txBody>
          <a:bodyPr wrap="none" rtlCol="0">
            <a:spAutoFit/>
          </a:bodyPr>
          <a:lstStyle/>
          <a:p>
            <a:r>
              <a:rPr lang="en-US" b="1" i="1" dirty="0" smtClean="0">
                <a:solidFill>
                  <a:schemeClr val="tx2">
                    <a:lumMod val="75000"/>
                  </a:schemeClr>
                </a:solidFill>
              </a:rPr>
              <a:t>Loss Revenue</a:t>
            </a:r>
            <a:endParaRPr lang="en-US" b="1" i="1" dirty="0">
              <a:solidFill>
                <a:schemeClr val="tx2">
                  <a:lumMod val="75000"/>
                </a:schemeClr>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Dynamic Provisioning</a:t>
            </a:r>
            <a:endParaRPr lang="en-US" dirty="0"/>
          </a:p>
        </p:txBody>
      </p:sp>
      <p:sp>
        <p:nvSpPr>
          <p:cNvPr id="3" name="Content Placeholder 2"/>
          <p:cNvSpPr>
            <a:spLocks noGrp="1"/>
          </p:cNvSpPr>
          <p:nvPr>
            <p:ph idx="1"/>
          </p:nvPr>
        </p:nvSpPr>
        <p:spPr>
          <a:xfrm>
            <a:off x="457200" y="1600200"/>
            <a:ext cx="8229600" cy="4953000"/>
          </a:xfrm>
        </p:spPr>
        <p:txBody>
          <a:bodyPr/>
          <a:lstStyle/>
          <a:p>
            <a:endParaRPr lang="en-US" dirty="0" smtClean="0"/>
          </a:p>
          <a:p>
            <a:pPr lvl="1"/>
            <a:r>
              <a:rPr lang="en-US" dirty="0" smtClean="0"/>
              <a:t>Overestimate system utilization which result in low utilization</a:t>
            </a:r>
            <a:br>
              <a:rPr lang="en-US" dirty="0" smtClean="0"/>
            </a:br>
            <a:br>
              <a:rPr lang="en-US" dirty="0" smtClean="0">
                <a:latin typeface="Helvetica" charset="0"/>
              </a:rPr>
            </a:br>
            <a:br>
              <a:rPr lang="en-US" dirty="0" smtClean="0">
                <a:latin typeface="Helvetica" charset="0"/>
              </a:rPr>
            </a:br>
            <a:br>
              <a:rPr lang="en-US" dirty="0" smtClean="0">
                <a:latin typeface="Helvetica" charset="0"/>
              </a:rPr>
            </a:br>
            <a:br>
              <a:rPr lang="en-US" dirty="0" smtClean="0">
                <a:latin typeface="Helvetica" charset="0"/>
              </a:rPr>
            </a:br>
            <a:br>
              <a:rPr lang="en-US" dirty="0" smtClean="0">
                <a:latin typeface="Helvetica" charset="0"/>
              </a:rPr>
            </a:br>
            <a:br>
              <a:rPr lang="en-US" dirty="0" smtClean="0">
                <a:latin typeface="Helvetica" charset="0"/>
              </a:rPr>
            </a:br>
            <a:br>
              <a:rPr lang="en-US" dirty="0" smtClean="0">
                <a:latin typeface="Helvetica" charset="0"/>
              </a:rPr>
            </a:br>
            <a:br>
              <a:rPr lang="en-US" dirty="0" smtClean="0">
                <a:latin typeface="Helvetica" charset="0"/>
              </a:rPr>
            </a:br>
            <a:br>
              <a:rPr lang="en-US" dirty="0" smtClean="0">
                <a:latin typeface="Helvetica" charset="0"/>
              </a:rPr>
            </a:br>
            <a:endParaRPr lang="en-US" dirty="0" smtClean="0">
              <a:latin typeface="Helvetica" charset="0"/>
            </a:endParaRPr>
          </a:p>
          <a:p>
            <a:r>
              <a:rPr lang="en-US" dirty="0" smtClean="0"/>
              <a:t>How to solve this problem ??</a:t>
            </a:r>
            <a:endParaRPr lang="en-US" dirty="0" smtClean="0"/>
          </a:p>
          <a:p>
            <a:pPr lvl="1"/>
            <a:r>
              <a:rPr lang="en-US" dirty="0" smtClean="0"/>
              <a:t>Dynamically provision resources</a:t>
            </a:r>
            <a:endParaRPr lang="en-US" dirty="0" smtClean="0"/>
          </a:p>
        </p:txBody>
      </p:sp>
      <p:sp>
        <p:nvSpPr>
          <p:cNvPr id="5" name="Rectangle 4"/>
          <p:cNvSpPr/>
          <p:nvPr/>
        </p:nvSpPr>
        <p:spPr bwMode="auto">
          <a:xfrm>
            <a:off x="1524000" y="2818506"/>
            <a:ext cx="3657600" cy="16303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MS PGothic" panose="020B0600070205080204" pitchFamily="34" charset="-128"/>
            </a:endParaRPr>
          </a:p>
        </p:txBody>
      </p:sp>
      <p:sp>
        <p:nvSpPr>
          <p:cNvPr id="6" name="TextBox 36"/>
          <p:cNvSpPr txBox="1">
            <a:spLocks noChangeArrowheads="1"/>
          </p:cNvSpPr>
          <p:nvPr/>
        </p:nvSpPr>
        <p:spPr bwMode="auto">
          <a:xfrm>
            <a:off x="6477951" y="3355974"/>
            <a:ext cx="2285049" cy="400110"/>
          </a:xfrm>
          <a:prstGeom prst="rect">
            <a:avLst/>
          </a:prstGeom>
          <a:noFill/>
          <a:ln w="9525">
            <a:noFill/>
            <a:miter lim="800000"/>
          </a:ln>
        </p:spPr>
        <p:txBody>
          <a:bodyPr wrap="none">
            <a:spAutoFit/>
          </a:bodyPr>
          <a:lstStyle/>
          <a:p>
            <a:pPr algn="ctr"/>
            <a:r>
              <a:rPr lang="en-US" sz="2000" b="1" dirty="0">
                <a:latin typeface="Cambria" panose="02040503050406030204" pitchFamily="18" charset="0"/>
              </a:rPr>
              <a:t>Unused resources</a:t>
            </a:r>
            <a:endParaRPr lang="en-US" sz="2000" b="1" dirty="0">
              <a:latin typeface="Cambria" panose="02040503050406030204" pitchFamily="18" charset="0"/>
            </a:endParaRPr>
          </a:p>
        </p:txBody>
      </p:sp>
      <p:sp>
        <p:nvSpPr>
          <p:cNvPr id="7" name="Rectangle 6"/>
          <p:cNvSpPr>
            <a:spLocks noChangeArrowheads="1"/>
          </p:cNvSpPr>
          <p:nvPr/>
        </p:nvSpPr>
        <p:spPr bwMode="auto">
          <a:xfrm>
            <a:off x="5878513" y="3375084"/>
            <a:ext cx="533400" cy="381000"/>
          </a:xfrm>
          <a:prstGeom prst="rect">
            <a:avLst/>
          </a:prstGeom>
          <a:solidFill>
            <a:srgbClr val="D9D9D9"/>
          </a:solidFill>
          <a:ln w="12700">
            <a:noFill/>
            <a:round/>
          </a:ln>
          <a:effectLst>
            <a:outerShdw dist="25401" dir="2700000" rotWithShape="0">
              <a:srgbClr val="161645">
                <a:alpha val="42999"/>
              </a:srgbClr>
            </a:outerShdw>
          </a:effectLst>
        </p:spPr>
        <p:txBody>
          <a:bodyPr anchor="ctr"/>
          <a:lstStyle/>
          <a:p>
            <a:pPr algn="ctr"/>
            <a:endParaRPr lang="en-US">
              <a:solidFill>
                <a:srgbClr val="FFFFFF"/>
              </a:solidFill>
              <a:latin typeface="Helvetica" charset="0"/>
            </a:endParaRPr>
          </a:p>
        </p:txBody>
      </p:sp>
      <p:grpSp>
        <p:nvGrpSpPr>
          <p:cNvPr id="9" name="Group 36"/>
          <p:cNvGrpSpPr/>
          <p:nvPr/>
        </p:nvGrpSpPr>
        <p:grpSpPr bwMode="auto">
          <a:xfrm>
            <a:off x="1066800" y="2590800"/>
            <a:ext cx="5105400" cy="2454751"/>
            <a:chOff x="829311" y="3048572"/>
            <a:chExt cx="3666489" cy="2474273"/>
          </a:xfrm>
        </p:grpSpPr>
        <p:cxnSp>
          <p:nvCxnSpPr>
            <p:cNvPr id="10" name="Straight Arrow Connector 9"/>
            <p:cNvCxnSpPr/>
            <p:nvPr/>
          </p:nvCxnSpPr>
          <p:spPr>
            <a:xfrm rot="5400000" flipH="1" flipV="1">
              <a:off x="76178" y="4115046"/>
              <a:ext cx="2134568" cy="1619"/>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1" name="Straight Arrow Connector 10"/>
            <p:cNvCxnSpPr/>
            <p:nvPr/>
          </p:nvCxnSpPr>
          <p:spPr>
            <a:xfrm>
              <a:off x="1142652" y="5181540"/>
              <a:ext cx="3124745"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Freeform 11"/>
            <p:cNvSpPr/>
            <p:nvPr/>
          </p:nvSpPr>
          <p:spPr>
            <a:xfrm>
              <a:off x="1142652" y="3973087"/>
              <a:ext cx="2667939" cy="990477"/>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1" fmla="*/ 78077 w 1738896"/>
                <a:gd name="connsiteY0-2" fmla="*/ 904320 h 1045492"/>
                <a:gd name="connsiteX1-3" fmla="*/ 66939 w 1738896"/>
                <a:gd name="connsiteY1-4" fmla="*/ 895324 h 1045492"/>
                <a:gd name="connsiteX2-5" fmla="*/ 479713 w 1738896"/>
                <a:gd name="connsiteY2-6" fmla="*/ 3309 h 1045492"/>
                <a:gd name="connsiteX3-7" fmla="*/ 903059 w 1738896"/>
                <a:gd name="connsiteY3-8" fmla="*/ 915176 h 1045492"/>
                <a:gd name="connsiteX4-9" fmla="*/ 1358970 w 1738896"/>
                <a:gd name="connsiteY4-10" fmla="*/ 14164 h 1045492"/>
                <a:gd name="connsiteX5" fmla="*/ 1738896 w 1738896"/>
                <a:gd name="connsiteY5" fmla="*/ 926031 h 1045492"/>
                <a:gd name="connsiteX0-11" fmla="*/ 78077 w 1738896"/>
                <a:gd name="connsiteY0-12" fmla="*/ 904320 h 1045492"/>
                <a:gd name="connsiteX1-13" fmla="*/ 66939 w 1738896"/>
                <a:gd name="connsiteY1-14" fmla="*/ 895324 h 1045492"/>
                <a:gd name="connsiteX2-15" fmla="*/ 479713 w 1738896"/>
                <a:gd name="connsiteY2-16" fmla="*/ 3309 h 1045492"/>
                <a:gd name="connsiteX3-17" fmla="*/ 903059 w 1738896"/>
                <a:gd name="connsiteY3-18" fmla="*/ 915176 h 1045492"/>
                <a:gd name="connsiteX4-19" fmla="*/ 1358970 w 1738896"/>
                <a:gd name="connsiteY4-20" fmla="*/ 14164 h 1045492"/>
                <a:gd name="connsiteX5-21" fmla="*/ 1738896 w 1738896"/>
                <a:gd name="connsiteY5-22" fmla="*/ 926031 h 1045492"/>
                <a:gd name="connsiteX0-23" fmla="*/ 78077 w 1738896"/>
                <a:gd name="connsiteY0-24" fmla="*/ 904320 h 1045492"/>
                <a:gd name="connsiteX1-25" fmla="*/ 66939 w 1738896"/>
                <a:gd name="connsiteY1-26" fmla="*/ 895324 h 1045492"/>
                <a:gd name="connsiteX2-27" fmla="*/ 479713 w 1738896"/>
                <a:gd name="connsiteY2-28" fmla="*/ 3309 h 1045492"/>
                <a:gd name="connsiteX3-29" fmla="*/ 903059 w 1738896"/>
                <a:gd name="connsiteY3-30" fmla="*/ 915176 h 1045492"/>
                <a:gd name="connsiteX4-31" fmla="*/ 1358970 w 1738896"/>
                <a:gd name="connsiteY4-32" fmla="*/ 14164 h 1045492"/>
                <a:gd name="connsiteX5-33" fmla="*/ 1738896 w 1738896"/>
                <a:gd name="connsiteY5-34" fmla="*/ 926031 h 1045492"/>
                <a:gd name="connsiteX0-35" fmla="*/ 78077 w 1738896"/>
                <a:gd name="connsiteY0-36" fmla="*/ 926332 h 1071073"/>
                <a:gd name="connsiteX1-37" fmla="*/ 66939 w 1738896"/>
                <a:gd name="connsiteY1-38" fmla="*/ 917336 h 1071073"/>
                <a:gd name="connsiteX2-39" fmla="*/ 479713 w 1738896"/>
                <a:gd name="connsiteY2-40" fmla="*/ 25321 h 1071073"/>
                <a:gd name="connsiteX3-41" fmla="*/ 903059 w 1738896"/>
                <a:gd name="connsiteY3-42" fmla="*/ 1069264 h 1071073"/>
                <a:gd name="connsiteX4-43" fmla="*/ 1358970 w 1738896"/>
                <a:gd name="connsiteY4-44" fmla="*/ 36176 h 1071073"/>
                <a:gd name="connsiteX5-45" fmla="*/ 1738896 w 1738896"/>
                <a:gd name="connsiteY5-46" fmla="*/ 948043 h 1071073"/>
                <a:gd name="connsiteX0-47" fmla="*/ 78077 w 1738896"/>
                <a:gd name="connsiteY0-48" fmla="*/ 910360 h 1183608"/>
                <a:gd name="connsiteX1-49" fmla="*/ 66939 w 1738896"/>
                <a:gd name="connsiteY1-50" fmla="*/ 1033440 h 1183608"/>
                <a:gd name="connsiteX2-51" fmla="*/ 479713 w 1738896"/>
                <a:gd name="connsiteY2-52" fmla="*/ 9349 h 1183608"/>
                <a:gd name="connsiteX3-53" fmla="*/ 903059 w 1738896"/>
                <a:gd name="connsiteY3-54" fmla="*/ 1053292 h 1183608"/>
                <a:gd name="connsiteX4-55" fmla="*/ 1358970 w 1738896"/>
                <a:gd name="connsiteY4-56" fmla="*/ 20204 h 1183608"/>
                <a:gd name="connsiteX5-57" fmla="*/ 1738896 w 1738896"/>
                <a:gd name="connsiteY5-58" fmla="*/ 932071 h 1183608"/>
                <a:gd name="connsiteX0-59" fmla="*/ 78862 w 1739681"/>
                <a:gd name="connsiteY0-60" fmla="*/ 910360 h 1203618"/>
                <a:gd name="connsiteX1-61" fmla="*/ 74154 w 1739681"/>
                <a:gd name="connsiteY1-62" fmla="*/ 1030416 h 1203618"/>
                <a:gd name="connsiteX2-63" fmla="*/ 67724 w 1739681"/>
                <a:gd name="connsiteY2-64" fmla="*/ 1033440 h 1203618"/>
                <a:gd name="connsiteX3-65" fmla="*/ 480498 w 1739681"/>
                <a:gd name="connsiteY3-66" fmla="*/ 9349 h 1203618"/>
                <a:gd name="connsiteX4-67" fmla="*/ 903844 w 1739681"/>
                <a:gd name="connsiteY4-68" fmla="*/ 1053292 h 1203618"/>
                <a:gd name="connsiteX5-69" fmla="*/ 1359755 w 1739681"/>
                <a:gd name="connsiteY5-70" fmla="*/ 20204 h 1203618"/>
                <a:gd name="connsiteX6" fmla="*/ 1739681 w 1739681"/>
                <a:gd name="connsiteY6" fmla="*/ 932071 h 1203618"/>
                <a:gd name="connsiteX0-71" fmla="*/ 785 w 1842150"/>
                <a:gd name="connsiteY0-72" fmla="*/ 1108474 h 1203618"/>
                <a:gd name="connsiteX1-73" fmla="*/ 176623 w 1842150"/>
                <a:gd name="connsiteY1-74" fmla="*/ 1030416 h 1203618"/>
                <a:gd name="connsiteX2-75" fmla="*/ 170193 w 1842150"/>
                <a:gd name="connsiteY2-76" fmla="*/ 1033440 h 1203618"/>
                <a:gd name="connsiteX3-77" fmla="*/ 582967 w 1842150"/>
                <a:gd name="connsiteY3-78" fmla="*/ 9349 h 1203618"/>
                <a:gd name="connsiteX4-79" fmla="*/ 1006313 w 1842150"/>
                <a:gd name="connsiteY4-80" fmla="*/ 1053292 h 1203618"/>
                <a:gd name="connsiteX5-81" fmla="*/ 1462224 w 1842150"/>
                <a:gd name="connsiteY5-82" fmla="*/ 20204 h 1203618"/>
                <a:gd name="connsiteX6-83" fmla="*/ 1842150 w 1842150"/>
                <a:gd name="connsiteY6-84" fmla="*/ 932071 h 1203618"/>
                <a:gd name="connsiteX0-85" fmla="*/ 74154 w 1739681"/>
                <a:gd name="connsiteY0-86" fmla="*/ 1030416 h 1203618"/>
                <a:gd name="connsiteX1-87" fmla="*/ 67724 w 1739681"/>
                <a:gd name="connsiteY1-88" fmla="*/ 1033440 h 1203618"/>
                <a:gd name="connsiteX2-89" fmla="*/ 480498 w 1739681"/>
                <a:gd name="connsiteY2-90" fmla="*/ 9349 h 1203618"/>
                <a:gd name="connsiteX3-91" fmla="*/ 903844 w 1739681"/>
                <a:gd name="connsiteY3-92" fmla="*/ 1053292 h 1203618"/>
                <a:gd name="connsiteX4-93" fmla="*/ 1359755 w 1739681"/>
                <a:gd name="connsiteY4-94" fmla="*/ 20204 h 1203618"/>
                <a:gd name="connsiteX5-95" fmla="*/ 1739681 w 1739681"/>
                <a:gd name="connsiteY5-96" fmla="*/ 932071 h 1203618"/>
                <a:gd name="connsiteX0-97" fmla="*/ 74154 w 1739681"/>
                <a:gd name="connsiteY0-98" fmla="*/ 1030416 h 1203618"/>
                <a:gd name="connsiteX1-99" fmla="*/ 67724 w 1739681"/>
                <a:gd name="connsiteY1-100" fmla="*/ 1033440 h 1203618"/>
                <a:gd name="connsiteX2-101" fmla="*/ 377249 w 1739681"/>
                <a:gd name="connsiteY2-102" fmla="*/ 1020643 h 1203618"/>
                <a:gd name="connsiteX3-103" fmla="*/ 480498 w 1739681"/>
                <a:gd name="connsiteY3-104" fmla="*/ 9349 h 1203618"/>
                <a:gd name="connsiteX4-105" fmla="*/ 903844 w 1739681"/>
                <a:gd name="connsiteY4-106" fmla="*/ 1053292 h 1203618"/>
                <a:gd name="connsiteX5-107" fmla="*/ 1359755 w 1739681"/>
                <a:gd name="connsiteY5-108" fmla="*/ 20204 h 1203618"/>
                <a:gd name="connsiteX6-109" fmla="*/ 1739681 w 1739681"/>
                <a:gd name="connsiteY6-110" fmla="*/ 932071 h 1203618"/>
                <a:gd name="connsiteX0-111" fmla="*/ 0 w 1665527"/>
                <a:gd name="connsiteY0-112" fmla="*/ 1030416 h 1190821"/>
                <a:gd name="connsiteX1-113" fmla="*/ 303095 w 1665527"/>
                <a:gd name="connsiteY1-114" fmla="*/ 1020643 h 1190821"/>
                <a:gd name="connsiteX2-115" fmla="*/ 406344 w 1665527"/>
                <a:gd name="connsiteY2-116" fmla="*/ 9349 h 1190821"/>
                <a:gd name="connsiteX3-117" fmla="*/ 829690 w 1665527"/>
                <a:gd name="connsiteY3-118" fmla="*/ 1053292 h 1190821"/>
                <a:gd name="connsiteX4-119" fmla="*/ 1285601 w 1665527"/>
                <a:gd name="connsiteY4-120" fmla="*/ 20204 h 1190821"/>
                <a:gd name="connsiteX5-121" fmla="*/ 1665527 w 1665527"/>
                <a:gd name="connsiteY5-122" fmla="*/ 932071 h 1190821"/>
                <a:gd name="connsiteX0-123" fmla="*/ 0 w 1665527"/>
                <a:gd name="connsiteY0-124" fmla="*/ 1030416 h 1055101"/>
                <a:gd name="connsiteX1-125" fmla="*/ 406344 w 1665527"/>
                <a:gd name="connsiteY1-126" fmla="*/ 9349 h 1055101"/>
                <a:gd name="connsiteX2-127" fmla="*/ 829690 w 1665527"/>
                <a:gd name="connsiteY2-128" fmla="*/ 1053292 h 1055101"/>
                <a:gd name="connsiteX3-129" fmla="*/ 1285601 w 1665527"/>
                <a:gd name="connsiteY3-130" fmla="*/ 20204 h 1055101"/>
                <a:gd name="connsiteX4-131" fmla="*/ 1665527 w 1665527"/>
                <a:gd name="connsiteY4-132" fmla="*/ 932071 h 1055101"/>
                <a:gd name="connsiteX0-133" fmla="*/ 0 w 1665527"/>
                <a:gd name="connsiteY0-134" fmla="*/ 1024880 h 1058611"/>
                <a:gd name="connsiteX1-135" fmla="*/ 406344 w 1665527"/>
                <a:gd name="connsiteY1-136" fmla="*/ 3813 h 1058611"/>
                <a:gd name="connsiteX2-137" fmla="*/ 829690 w 1665527"/>
                <a:gd name="connsiteY2-138" fmla="*/ 1047756 h 1058611"/>
                <a:gd name="connsiteX3-139" fmla="*/ 1285601 w 1665527"/>
                <a:gd name="connsiteY3-140" fmla="*/ 14668 h 1058611"/>
                <a:gd name="connsiteX4-141" fmla="*/ 1665527 w 1665527"/>
                <a:gd name="connsiteY4-142" fmla="*/ 1058611 h 1058611"/>
                <a:gd name="connsiteX0-143" fmla="*/ 0 w 1665527"/>
                <a:gd name="connsiteY0-144" fmla="*/ 1024880 h 1058611"/>
                <a:gd name="connsiteX1-145" fmla="*/ 406344 w 1665527"/>
                <a:gd name="connsiteY1-146" fmla="*/ 3813 h 1058611"/>
                <a:gd name="connsiteX2-147" fmla="*/ 829690 w 1665527"/>
                <a:gd name="connsiteY2-148" fmla="*/ 1047756 h 1058611"/>
                <a:gd name="connsiteX3-149" fmla="*/ 1285601 w 1665527"/>
                <a:gd name="connsiteY3-150" fmla="*/ 14668 h 1058611"/>
                <a:gd name="connsiteX4-151" fmla="*/ 1665527 w 1665527"/>
                <a:gd name="connsiteY4-152" fmla="*/ 1058611 h 1058611"/>
                <a:gd name="connsiteX0-153" fmla="*/ 0 w 1665527"/>
                <a:gd name="connsiteY0-154" fmla="*/ 1024880 h 1058611"/>
                <a:gd name="connsiteX1-155" fmla="*/ 406344 w 1665527"/>
                <a:gd name="connsiteY1-156" fmla="*/ 3813 h 1058611"/>
                <a:gd name="connsiteX2-157" fmla="*/ 829690 w 1665527"/>
                <a:gd name="connsiteY2-158" fmla="*/ 1047756 h 1058611"/>
                <a:gd name="connsiteX3-159" fmla="*/ 1285601 w 1665527"/>
                <a:gd name="connsiteY3-160" fmla="*/ 14668 h 1058611"/>
                <a:gd name="connsiteX4-161" fmla="*/ 1665527 w 1665527"/>
                <a:gd name="connsiteY4-162" fmla="*/ 1058611 h 1058611"/>
                <a:gd name="connsiteX0-163" fmla="*/ 0 w 1665527"/>
                <a:gd name="connsiteY0-164" fmla="*/ 1033394 h 1067125"/>
                <a:gd name="connsiteX1-165" fmla="*/ 406344 w 1665527"/>
                <a:gd name="connsiteY1-166" fmla="*/ 12327 h 1067125"/>
                <a:gd name="connsiteX2-167" fmla="*/ 829690 w 1665527"/>
                <a:gd name="connsiteY2-168" fmla="*/ 1056270 h 1067125"/>
                <a:gd name="connsiteX3-169" fmla="*/ 1286407 w 1665527"/>
                <a:gd name="connsiteY3-170" fmla="*/ 1809 h 1067125"/>
                <a:gd name="connsiteX4-171" fmla="*/ 1665527 w 1665527"/>
                <a:gd name="connsiteY4-172" fmla="*/ 1067125 h 10671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MS PGothic" panose="020B0600070205080204" pitchFamily="34" charset="-128"/>
              </a:endParaRPr>
            </a:p>
          </p:txBody>
        </p:sp>
        <p:sp>
          <p:nvSpPr>
            <p:cNvPr id="13" name="TextBox 17"/>
            <p:cNvSpPr txBox="1">
              <a:spLocks noChangeArrowheads="1"/>
            </p:cNvSpPr>
            <p:nvPr/>
          </p:nvSpPr>
          <p:spPr bwMode="auto">
            <a:xfrm>
              <a:off x="3781818" y="4753265"/>
              <a:ext cx="713982" cy="372269"/>
            </a:xfrm>
            <a:prstGeom prst="rect">
              <a:avLst/>
            </a:prstGeom>
            <a:noFill/>
            <a:ln w="9525">
              <a:noFill/>
              <a:miter lim="800000"/>
            </a:ln>
          </p:spPr>
          <p:txBody>
            <a:bodyPr wrap="none">
              <a:spAutoFit/>
            </a:bodyPr>
            <a:lstStyle/>
            <a:p>
              <a:pPr algn="ctr"/>
              <a:r>
                <a:rPr lang="en-US" dirty="0"/>
                <a:t>Demand</a:t>
              </a:r>
              <a:endParaRPr lang="en-US" sz="1600" dirty="0"/>
            </a:p>
          </p:txBody>
        </p:sp>
        <p:cxnSp>
          <p:nvCxnSpPr>
            <p:cNvPr id="14" name="Straight Arrow Connector 13"/>
            <p:cNvCxnSpPr/>
            <p:nvPr/>
          </p:nvCxnSpPr>
          <p:spPr>
            <a:xfrm>
              <a:off x="1142652" y="3277390"/>
              <a:ext cx="2744074"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5" name="TextBox 19"/>
            <p:cNvSpPr txBox="1">
              <a:spLocks noChangeArrowheads="1"/>
            </p:cNvSpPr>
            <p:nvPr/>
          </p:nvSpPr>
          <p:spPr bwMode="auto">
            <a:xfrm>
              <a:off x="3729668" y="3217144"/>
              <a:ext cx="705922" cy="372269"/>
            </a:xfrm>
            <a:prstGeom prst="rect">
              <a:avLst/>
            </a:prstGeom>
            <a:noFill/>
            <a:ln w="9525">
              <a:noFill/>
              <a:miter lim="800000"/>
            </a:ln>
          </p:spPr>
          <p:txBody>
            <a:bodyPr wrap="none">
              <a:spAutoFit/>
            </a:bodyPr>
            <a:lstStyle/>
            <a:p>
              <a:pPr algn="ctr"/>
              <a:r>
                <a:rPr lang="en-US" dirty="0">
                  <a:solidFill>
                    <a:srgbClr val="FF0000"/>
                  </a:solidFill>
                </a:rPr>
                <a:t>Capacity</a:t>
              </a:r>
              <a:endParaRPr lang="en-US" dirty="0">
                <a:solidFill>
                  <a:srgbClr val="FF0000"/>
                </a:solidFill>
              </a:endParaRPr>
            </a:p>
          </p:txBody>
        </p:sp>
        <p:sp>
          <p:nvSpPr>
            <p:cNvPr id="16" name="TextBox 22"/>
            <p:cNvSpPr txBox="1">
              <a:spLocks noChangeArrowheads="1"/>
            </p:cNvSpPr>
            <p:nvPr/>
          </p:nvSpPr>
          <p:spPr bwMode="auto">
            <a:xfrm>
              <a:off x="2504213" y="5181599"/>
              <a:ext cx="482589" cy="341246"/>
            </a:xfrm>
            <a:prstGeom prst="rect">
              <a:avLst/>
            </a:prstGeom>
            <a:noFill/>
            <a:ln w="9525">
              <a:noFill/>
              <a:miter lim="800000"/>
            </a:ln>
          </p:spPr>
          <p:txBody>
            <a:bodyPr wrap="none">
              <a:spAutoFit/>
            </a:bodyPr>
            <a:lstStyle/>
            <a:p>
              <a:pPr algn="ctr"/>
              <a:r>
                <a:rPr lang="en-US" sz="1600" b="1" dirty="0">
                  <a:latin typeface="Cambria" panose="02040503050406030204" pitchFamily="18" charset="0"/>
                </a:rPr>
                <a:t>Time</a:t>
              </a:r>
              <a:endParaRPr lang="en-US" sz="1600" b="1" dirty="0">
                <a:latin typeface="Cambria" panose="02040503050406030204" pitchFamily="18" charset="0"/>
              </a:endParaRPr>
            </a:p>
          </p:txBody>
        </p:sp>
        <p:sp>
          <p:nvSpPr>
            <p:cNvPr id="17" name="TextBox 16"/>
            <p:cNvSpPr txBox="1"/>
            <p:nvPr/>
          </p:nvSpPr>
          <p:spPr>
            <a:xfrm>
              <a:off x="829311" y="3631406"/>
              <a:ext cx="309445" cy="1065751"/>
            </a:xfrm>
            <a:prstGeom prst="rect">
              <a:avLst/>
            </a:prstGeom>
            <a:noFill/>
          </p:spPr>
          <p:txBody>
            <a:bodyPr vert="vert270" wrap="none">
              <a:spAutoFit/>
            </a:bodyPr>
            <a:lstStyle/>
            <a:p>
              <a:pPr algn="ctr">
                <a:defRPr/>
              </a:pPr>
              <a:r>
                <a:rPr lang="en-US" sz="1600" b="1" dirty="0">
                  <a:latin typeface="Cambria" panose="02040503050406030204" pitchFamily="18" charset="0"/>
                  <a:ea typeface="MS PGothic" panose="020B0600070205080204" pitchFamily="34" charset="-128"/>
                  <a:cs typeface="MS PGothic" panose="020B0600070205080204" pitchFamily="34" charset="-128"/>
                </a:rPr>
                <a:t>Resources</a:t>
              </a:r>
              <a:endParaRPr lang="en-US" sz="1600" b="1" dirty="0">
                <a:latin typeface="Cambria" panose="02040503050406030204" pitchFamily="18" charset="0"/>
                <a:ea typeface="MS PGothic" panose="020B0600070205080204" pitchFamily="34" charset="-128"/>
                <a:cs typeface="MS PGothic" panose="020B0600070205080204" pitchFamily="34" charset="-128"/>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Dynamic Provisioning</a:t>
            </a:r>
            <a:endParaRPr lang="en-US" dirty="0"/>
          </a:p>
        </p:txBody>
      </p:sp>
      <p:sp>
        <p:nvSpPr>
          <p:cNvPr id="3" name="Content Placeholder 2"/>
          <p:cNvSpPr>
            <a:spLocks noGrp="1"/>
          </p:cNvSpPr>
          <p:nvPr>
            <p:ph idx="1"/>
          </p:nvPr>
        </p:nvSpPr>
        <p:spPr>
          <a:xfrm>
            <a:off x="457200" y="1600200"/>
            <a:ext cx="8229600" cy="2285999"/>
          </a:xfrm>
        </p:spPr>
        <p:txBody>
          <a:bodyPr/>
          <a:lstStyle/>
          <a:p>
            <a:r>
              <a:rPr lang="en-US" dirty="0" smtClean="0"/>
              <a:t>Cloud resources should be provisioned dynamically</a:t>
            </a:r>
            <a:endParaRPr lang="en-US" dirty="0" smtClean="0"/>
          </a:p>
          <a:p>
            <a:pPr lvl="1"/>
            <a:r>
              <a:rPr lang="en-US" dirty="0" smtClean="0"/>
              <a:t>Meet seasonal demand variations</a:t>
            </a:r>
            <a:endParaRPr lang="en-US" dirty="0" smtClean="0"/>
          </a:p>
          <a:p>
            <a:pPr lvl="1"/>
            <a:r>
              <a:rPr lang="en-US" dirty="0" smtClean="0"/>
              <a:t>Meet demand variations between different industries</a:t>
            </a:r>
            <a:endParaRPr lang="en-US" dirty="0" smtClean="0"/>
          </a:p>
          <a:p>
            <a:pPr lvl="1"/>
            <a:r>
              <a:rPr lang="en-US" dirty="0" smtClean="0"/>
              <a:t>Meet burst demand for some extraordinary events</a:t>
            </a:r>
            <a:endParaRPr lang="en-US" dirty="0" smtClean="0"/>
          </a:p>
        </p:txBody>
      </p:sp>
      <p:grpSp>
        <p:nvGrpSpPr>
          <p:cNvPr id="5" name="Group 37"/>
          <p:cNvGrpSpPr/>
          <p:nvPr/>
        </p:nvGrpSpPr>
        <p:grpSpPr bwMode="auto">
          <a:xfrm>
            <a:off x="660400" y="4343400"/>
            <a:ext cx="7213600" cy="1096963"/>
            <a:chOff x="1142999" y="3581400"/>
            <a:chExt cx="7213547" cy="1096963"/>
          </a:xfrm>
        </p:grpSpPr>
        <p:sp>
          <p:nvSpPr>
            <p:cNvPr id="6" name="Rectangle 5"/>
            <p:cNvSpPr/>
            <p:nvPr/>
          </p:nvSpPr>
          <p:spPr>
            <a:xfrm>
              <a:off x="5740365" y="4460875"/>
              <a:ext cx="2613006" cy="21748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MS PGothic" panose="020B0600070205080204" pitchFamily="34" charset="-128"/>
              </a:endParaRPr>
            </a:p>
          </p:txBody>
        </p:sp>
        <p:sp>
          <p:nvSpPr>
            <p:cNvPr id="7" name="Freeform 6"/>
            <p:cNvSpPr/>
            <p:nvPr/>
          </p:nvSpPr>
          <p:spPr>
            <a:xfrm>
              <a:off x="5740365" y="3581400"/>
              <a:ext cx="2616181" cy="908050"/>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1" fmla="*/ 78077 w 1738896"/>
                <a:gd name="connsiteY0-2" fmla="*/ 904320 h 1045492"/>
                <a:gd name="connsiteX1-3" fmla="*/ 66939 w 1738896"/>
                <a:gd name="connsiteY1-4" fmla="*/ 895324 h 1045492"/>
                <a:gd name="connsiteX2-5" fmla="*/ 479713 w 1738896"/>
                <a:gd name="connsiteY2-6" fmla="*/ 3309 h 1045492"/>
                <a:gd name="connsiteX3-7" fmla="*/ 903059 w 1738896"/>
                <a:gd name="connsiteY3-8" fmla="*/ 915176 h 1045492"/>
                <a:gd name="connsiteX4-9" fmla="*/ 1358970 w 1738896"/>
                <a:gd name="connsiteY4-10" fmla="*/ 14164 h 1045492"/>
                <a:gd name="connsiteX5" fmla="*/ 1738896 w 1738896"/>
                <a:gd name="connsiteY5" fmla="*/ 926031 h 1045492"/>
                <a:gd name="connsiteX0-11" fmla="*/ 78077 w 1738896"/>
                <a:gd name="connsiteY0-12" fmla="*/ 904320 h 1045492"/>
                <a:gd name="connsiteX1-13" fmla="*/ 66939 w 1738896"/>
                <a:gd name="connsiteY1-14" fmla="*/ 895324 h 1045492"/>
                <a:gd name="connsiteX2-15" fmla="*/ 479713 w 1738896"/>
                <a:gd name="connsiteY2-16" fmla="*/ 3309 h 1045492"/>
                <a:gd name="connsiteX3-17" fmla="*/ 903059 w 1738896"/>
                <a:gd name="connsiteY3-18" fmla="*/ 915176 h 1045492"/>
                <a:gd name="connsiteX4-19" fmla="*/ 1358970 w 1738896"/>
                <a:gd name="connsiteY4-20" fmla="*/ 14164 h 1045492"/>
                <a:gd name="connsiteX5-21" fmla="*/ 1738896 w 1738896"/>
                <a:gd name="connsiteY5-22" fmla="*/ 926031 h 1045492"/>
                <a:gd name="connsiteX0-23" fmla="*/ 78077 w 1738896"/>
                <a:gd name="connsiteY0-24" fmla="*/ 904320 h 1045492"/>
                <a:gd name="connsiteX1-25" fmla="*/ 66939 w 1738896"/>
                <a:gd name="connsiteY1-26" fmla="*/ 895324 h 1045492"/>
                <a:gd name="connsiteX2-27" fmla="*/ 479713 w 1738896"/>
                <a:gd name="connsiteY2-28" fmla="*/ 3309 h 1045492"/>
                <a:gd name="connsiteX3-29" fmla="*/ 903059 w 1738896"/>
                <a:gd name="connsiteY3-30" fmla="*/ 915176 h 1045492"/>
                <a:gd name="connsiteX4-31" fmla="*/ 1358970 w 1738896"/>
                <a:gd name="connsiteY4-32" fmla="*/ 14164 h 1045492"/>
                <a:gd name="connsiteX5-33" fmla="*/ 1738896 w 1738896"/>
                <a:gd name="connsiteY5-34" fmla="*/ 926031 h 1045492"/>
                <a:gd name="connsiteX0-35" fmla="*/ 78077 w 1738896"/>
                <a:gd name="connsiteY0-36" fmla="*/ 926332 h 1071073"/>
                <a:gd name="connsiteX1-37" fmla="*/ 66939 w 1738896"/>
                <a:gd name="connsiteY1-38" fmla="*/ 917336 h 1071073"/>
                <a:gd name="connsiteX2-39" fmla="*/ 479713 w 1738896"/>
                <a:gd name="connsiteY2-40" fmla="*/ 25321 h 1071073"/>
                <a:gd name="connsiteX3-41" fmla="*/ 903059 w 1738896"/>
                <a:gd name="connsiteY3-42" fmla="*/ 1069264 h 1071073"/>
                <a:gd name="connsiteX4-43" fmla="*/ 1358970 w 1738896"/>
                <a:gd name="connsiteY4-44" fmla="*/ 36176 h 1071073"/>
                <a:gd name="connsiteX5-45" fmla="*/ 1738896 w 1738896"/>
                <a:gd name="connsiteY5-46" fmla="*/ 948043 h 1071073"/>
                <a:gd name="connsiteX0-47" fmla="*/ 78077 w 1738896"/>
                <a:gd name="connsiteY0-48" fmla="*/ 910360 h 1183608"/>
                <a:gd name="connsiteX1-49" fmla="*/ 66939 w 1738896"/>
                <a:gd name="connsiteY1-50" fmla="*/ 1033440 h 1183608"/>
                <a:gd name="connsiteX2-51" fmla="*/ 479713 w 1738896"/>
                <a:gd name="connsiteY2-52" fmla="*/ 9349 h 1183608"/>
                <a:gd name="connsiteX3-53" fmla="*/ 903059 w 1738896"/>
                <a:gd name="connsiteY3-54" fmla="*/ 1053292 h 1183608"/>
                <a:gd name="connsiteX4-55" fmla="*/ 1358970 w 1738896"/>
                <a:gd name="connsiteY4-56" fmla="*/ 20204 h 1183608"/>
                <a:gd name="connsiteX5-57" fmla="*/ 1738896 w 1738896"/>
                <a:gd name="connsiteY5-58" fmla="*/ 932071 h 1183608"/>
                <a:gd name="connsiteX0-59" fmla="*/ 78862 w 1739681"/>
                <a:gd name="connsiteY0-60" fmla="*/ 910360 h 1203618"/>
                <a:gd name="connsiteX1-61" fmla="*/ 74154 w 1739681"/>
                <a:gd name="connsiteY1-62" fmla="*/ 1030416 h 1203618"/>
                <a:gd name="connsiteX2-63" fmla="*/ 67724 w 1739681"/>
                <a:gd name="connsiteY2-64" fmla="*/ 1033440 h 1203618"/>
                <a:gd name="connsiteX3-65" fmla="*/ 480498 w 1739681"/>
                <a:gd name="connsiteY3-66" fmla="*/ 9349 h 1203618"/>
                <a:gd name="connsiteX4-67" fmla="*/ 903844 w 1739681"/>
                <a:gd name="connsiteY4-68" fmla="*/ 1053292 h 1203618"/>
                <a:gd name="connsiteX5-69" fmla="*/ 1359755 w 1739681"/>
                <a:gd name="connsiteY5-70" fmla="*/ 20204 h 1203618"/>
                <a:gd name="connsiteX6" fmla="*/ 1739681 w 1739681"/>
                <a:gd name="connsiteY6" fmla="*/ 932071 h 1203618"/>
                <a:gd name="connsiteX0-71" fmla="*/ 785 w 1842150"/>
                <a:gd name="connsiteY0-72" fmla="*/ 1108474 h 1203618"/>
                <a:gd name="connsiteX1-73" fmla="*/ 176623 w 1842150"/>
                <a:gd name="connsiteY1-74" fmla="*/ 1030416 h 1203618"/>
                <a:gd name="connsiteX2-75" fmla="*/ 170193 w 1842150"/>
                <a:gd name="connsiteY2-76" fmla="*/ 1033440 h 1203618"/>
                <a:gd name="connsiteX3-77" fmla="*/ 582967 w 1842150"/>
                <a:gd name="connsiteY3-78" fmla="*/ 9349 h 1203618"/>
                <a:gd name="connsiteX4-79" fmla="*/ 1006313 w 1842150"/>
                <a:gd name="connsiteY4-80" fmla="*/ 1053292 h 1203618"/>
                <a:gd name="connsiteX5-81" fmla="*/ 1462224 w 1842150"/>
                <a:gd name="connsiteY5-82" fmla="*/ 20204 h 1203618"/>
                <a:gd name="connsiteX6-83" fmla="*/ 1842150 w 1842150"/>
                <a:gd name="connsiteY6-84" fmla="*/ 932071 h 1203618"/>
                <a:gd name="connsiteX0-85" fmla="*/ 74154 w 1739681"/>
                <a:gd name="connsiteY0-86" fmla="*/ 1030416 h 1203618"/>
                <a:gd name="connsiteX1-87" fmla="*/ 67724 w 1739681"/>
                <a:gd name="connsiteY1-88" fmla="*/ 1033440 h 1203618"/>
                <a:gd name="connsiteX2-89" fmla="*/ 480498 w 1739681"/>
                <a:gd name="connsiteY2-90" fmla="*/ 9349 h 1203618"/>
                <a:gd name="connsiteX3-91" fmla="*/ 903844 w 1739681"/>
                <a:gd name="connsiteY3-92" fmla="*/ 1053292 h 1203618"/>
                <a:gd name="connsiteX4-93" fmla="*/ 1359755 w 1739681"/>
                <a:gd name="connsiteY4-94" fmla="*/ 20204 h 1203618"/>
                <a:gd name="connsiteX5-95" fmla="*/ 1739681 w 1739681"/>
                <a:gd name="connsiteY5-96" fmla="*/ 932071 h 1203618"/>
                <a:gd name="connsiteX0-97" fmla="*/ 74154 w 1739681"/>
                <a:gd name="connsiteY0-98" fmla="*/ 1030416 h 1203618"/>
                <a:gd name="connsiteX1-99" fmla="*/ 67724 w 1739681"/>
                <a:gd name="connsiteY1-100" fmla="*/ 1033440 h 1203618"/>
                <a:gd name="connsiteX2-101" fmla="*/ 377249 w 1739681"/>
                <a:gd name="connsiteY2-102" fmla="*/ 1020643 h 1203618"/>
                <a:gd name="connsiteX3-103" fmla="*/ 480498 w 1739681"/>
                <a:gd name="connsiteY3-104" fmla="*/ 9349 h 1203618"/>
                <a:gd name="connsiteX4-105" fmla="*/ 903844 w 1739681"/>
                <a:gd name="connsiteY4-106" fmla="*/ 1053292 h 1203618"/>
                <a:gd name="connsiteX5-107" fmla="*/ 1359755 w 1739681"/>
                <a:gd name="connsiteY5-108" fmla="*/ 20204 h 1203618"/>
                <a:gd name="connsiteX6-109" fmla="*/ 1739681 w 1739681"/>
                <a:gd name="connsiteY6-110" fmla="*/ 932071 h 1203618"/>
                <a:gd name="connsiteX0-111" fmla="*/ 0 w 1665527"/>
                <a:gd name="connsiteY0-112" fmla="*/ 1030416 h 1190821"/>
                <a:gd name="connsiteX1-113" fmla="*/ 303095 w 1665527"/>
                <a:gd name="connsiteY1-114" fmla="*/ 1020643 h 1190821"/>
                <a:gd name="connsiteX2-115" fmla="*/ 406344 w 1665527"/>
                <a:gd name="connsiteY2-116" fmla="*/ 9349 h 1190821"/>
                <a:gd name="connsiteX3-117" fmla="*/ 829690 w 1665527"/>
                <a:gd name="connsiteY3-118" fmla="*/ 1053292 h 1190821"/>
                <a:gd name="connsiteX4-119" fmla="*/ 1285601 w 1665527"/>
                <a:gd name="connsiteY4-120" fmla="*/ 20204 h 1190821"/>
                <a:gd name="connsiteX5-121" fmla="*/ 1665527 w 1665527"/>
                <a:gd name="connsiteY5-122" fmla="*/ 932071 h 1190821"/>
                <a:gd name="connsiteX0-123" fmla="*/ 0 w 1665527"/>
                <a:gd name="connsiteY0-124" fmla="*/ 1030416 h 1055101"/>
                <a:gd name="connsiteX1-125" fmla="*/ 406344 w 1665527"/>
                <a:gd name="connsiteY1-126" fmla="*/ 9349 h 1055101"/>
                <a:gd name="connsiteX2-127" fmla="*/ 829690 w 1665527"/>
                <a:gd name="connsiteY2-128" fmla="*/ 1053292 h 1055101"/>
                <a:gd name="connsiteX3-129" fmla="*/ 1285601 w 1665527"/>
                <a:gd name="connsiteY3-130" fmla="*/ 20204 h 1055101"/>
                <a:gd name="connsiteX4-131" fmla="*/ 1665527 w 1665527"/>
                <a:gd name="connsiteY4-132" fmla="*/ 932071 h 1055101"/>
                <a:gd name="connsiteX0-133" fmla="*/ 0 w 1665527"/>
                <a:gd name="connsiteY0-134" fmla="*/ 1024880 h 1058611"/>
                <a:gd name="connsiteX1-135" fmla="*/ 406344 w 1665527"/>
                <a:gd name="connsiteY1-136" fmla="*/ 3813 h 1058611"/>
                <a:gd name="connsiteX2-137" fmla="*/ 829690 w 1665527"/>
                <a:gd name="connsiteY2-138" fmla="*/ 1047756 h 1058611"/>
                <a:gd name="connsiteX3-139" fmla="*/ 1285601 w 1665527"/>
                <a:gd name="connsiteY3-140" fmla="*/ 14668 h 1058611"/>
                <a:gd name="connsiteX4-141" fmla="*/ 1665527 w 1665527"/>
                <a:gd name="connsiteY4-142" fmla="*/ 1058611 h 1058611"/>
                <a:gd name="connsiteX0-143" fmla="*/ 0 w 1665527"/>
                <a:gd name="connsiteY0-144" fmla="*/ 1024880 h 1058611"/>
                <a:gd name="connsiteX1-145" fmla="*/ 406344 w 1665527"/>
                <a:gd name="connsiteY1-146" fmla="*/ 3813 h 1058611"/>
                <a:gd name="connsiteX2-147" fmla="*/ 829690 w 1665527"/>
                <a:gd name="connsiteY2-148" fmla="*/ 1047756 h 1058611"/>
                <a:gd name="connsiteX3-149" fmla="*/ 1285601 w 1665527"/>
                <a:gd name="connsiteY3-150" fmla="*/ 14668 h 1058611"/>
                <a:gd name="connsiteX4-151" fmla="*/ 1665527 w 1665527"/>
                <a:gd name="connsiteY4-152" fmla="*/ 1058611 h 1058611"/>
                <a:gd name="connsiteX0-153" fmla="*/ 0 w 1665527"/>
                <a:gd name="connsiteY0-154" fmla="*/ 1024880 h 1058611"/>
                <a:gd name="connsiteX1-155" fmla="*/ 406344 w 1665527"/>
                <a:gd name="connsiteY1-156" fmla="*/ 3813 h 1058611"/>
                <a:gd name="connsiteX2-157" fmla="*/ 829690 w 1665527"/>
                <a:gd name="connsiteY2-158" fmla="*/ 1047756 h 1058611"/>
                <a:gd name="connsiteX3-159" fmla="*/ 1285601 w 1665527"/>
                <a:gd name="connsiteY3-160" fmla="*/ 14668 h 1058611"/>
                <a:gd name="connsiteX4-161" fmla="*/ 1665527 w 1665527"/>
                <a:gd name="connsiteY4-162" fmla="*/ 1058611 h 1058611"/>
                <a:gd name="connsiteX0-163" fmla="*/ 0 w 1665527"/>
                <a:gd name="connsiteY0-164" fmla="*/ 1033394 h 1067125"/>
                <a:gd name="connsiteX1-165" fmla="*/ 406344 w 1665527"/>
                <a:gd name="connsiteY1-166" fmla="*/ 12327 h 1067125"/>
                <a:gd name="connsiteX2-167" fmla="*/ 829690 w 1665527"/>
                <a:gd name="connsiteY2-168" fmla="*/ 1056270 h 1067125"/>
                <a:gd name="connsiteX3-169" fmla="*/ 1286407 w 1665527"/>
                <a:gd name="connsiteY3-170" fmla="*/ 1809 h 1067125"/>
                <a:gd name="connsiteX4-171" fmla="*/ 1665527 w 1665527"/>
                <a:gd name="connsiteY4-172" fmla="*/ 1067125 h 10671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solidFill>
              <a:srgbClr val="D9D9D9"/>
            </a:solidFill>
            <a:ln w="19050" cap="flat" cmpd="sng" algn="ctr">
              <a:no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MS PGothic" panose="020B0600070205080204" pitchFamily="34" charset="-128"/>
              </a:endParaRPr>
            </a:p>
          </p:txBody>
        </p:sp>
        <p:sp>
          <p:nvSpPr>
            <p:cNvPr id="8" name="Rectangle 7"/>
            <p:cNvSpPr/>
            <p:nvPr/>
          </p:nvSpPr>
          <p:spPr>
            <a:xfrm>
              <a:off x="1142999" y="3581400"/>
              <a:ext cx="2613007" cy="10969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MS PGothic" panose="020B0600070205080204" pitchFamily="34" charset="-128"/>
              </a:endParaRPr>
            </a:p>
          </p:txBody>
        </p:sp>
      </p:grpSp>
      <p:grpSp>
        <p:nvGrpSpPr>
          <p:cNvPr id="11" name="Group 36"/>
          <p:cNvGrpSpPr/>
          <p:nvPr/>
        </p:nvGrpSpPr>
        <p:grpSpPr bwMode="auto">
          <a:xfrm>
            <a:off x="228600" y="3582987"/>
            <a:ext cx="3929062" cy="2439333"/>
            <a:chOff x="719863" y="3048794"/>
            <a:chExt cx="4009199" cy="2458512"/>
          </a:xfrm>
        </p:grpSpPr>
        <p:cxnSp>
          <p:nvCxnSpPr>
            <p:cNvPr id="12" name="Straight Arrow Connector 11"/>
            <p:cNvCxnSpPr/>
            <p:nvPr/>
          </p:nvCxnSpPr>
          <p:spPr>
            <a:xfrm rot="5400000" flipH="1" flipV="1">
              <a:off x="76273" y="4115172"/>
              <a:ext cx="2134375" cy="162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1142651" y="5181569"/>
              <a:ext cx="3124747"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Freeform 13"/>
            <p:cNvSpPr/>
            <p:nvPr/>
          </p:nvSpPr>
          <p:spPr>
            <a:xfrm>
              <a:off x="1142651" y="3959061"/>
              <a:ext cx="2667941" cy="990389"/>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1" fmla="*/ 78077 w 1738896"/>
                <a:gd name="connsiteY0-2" fmla="*/ 904320 h 1045492"/>
                <a:gd name="connsiteX1-3" fmla="*/ 66939 w 1738896"/>
                <a:gd name="connsiteY1-4" fmla="*/ 895324 h 1045492"/>
                <a:gd name="connsiteX2-5" fmla="*/ 479713 w 1738896"/>
                <a:gd name="connsiteY2-6" fmla="*/ 3309 h 1045492"/>
                <a:gd name="connsiteX3-7" fmla="*/ 903059 w 1738896"/>
                <a:gd name="connsiteY3-8" fmla="*/ 915176 h 1045492"/>
                <a:gd name="connsiteX4-9" fmla="*/ 1358970 w 1738896"/>
                <a:gd name="connsiteY4-10" fmla="*/ 14164 h 1045492"/>
                <a:gd name="connsiteX5" fmla="*/ 1738896 w 1738896"/>
                <a:gd name="connsiteY5" fmla="*/ 926031 h 1045492"/>
                <a:gd name="connsiteX0-11" fmla="*/ 78077 w 1738896"/>
                <a:gd name="connsiteY0-12" fmla="*/ 904320 h 1045492"/>
                <a:gd name="connsiteX1-13" fmla="*/ 66939 w 1738896"/>
                <a:gd name="connsiteY1-14" fmla="*/ 895324 h 1045492"/>
                <a:gd name="connsiteX2-15" fmla="*/ 479713 w 1738896"/>
                <a:gd name="connsiteY2-16" fmla="*/ 3309 h 1045492"/>
                <a:gd name="connsiteX3-17" fmla="*/ 903059 w 1738896"/>
                <a:gd name="connsiteY3-18" fmla="*/ 915176 h 1045492"/>
                <a:gd name="connsiteX4-19" fmla="*/ 1358970 w 1738896"/>
                <a:gd name="connsiteY4-20" fmla="*/ 14164 h 1045492"/>
                <a:gd name="connsiteX5-21" fmla="*/ 1738896 w 1738896"/>
                <a:gd name="connsiteY5-22" fmla="*/ 926031 h 1045492"/>
                <a:gd name="connsiteX0-23" fmla="*/ 78077 w 1738896"/>
                <a:gd name="connsiteY0-24" fmla="*/ 904320 h 1045492"/>
                <a:gd name="connsiteX1-25" fmla="*/ 66939 w 1738896"/>
                <a:gd name="connsiteY1-26" fmla="*/ 895324 h 1045492"/>
                <a:gd name="connsiteX2-27" fmla="*/ 479713 w 1738896"/>
                <a:gd name="connsiteY2-28" fmla="*/ 3309 h 1045492"/>
                <a:gd name="connsiteX3-29" fmla="*/ 903059 w 1738896"/>
                <a:gd name="connsiteY3-30" fmla="*/ 915176 h 1045492"/>
                <a:gd name="connsiteX4-31" fmla="*/ 1358970 w 1738896"/>
                <a:gd name="connsiteY4-32" fmla="*/ 14164 h 1045492"/>
                <a:gd name="connsiteX5-33" fmla="*/ 1738896 w 1738896"/>
                <a:gd name="connsiteY5-34" fmla="*/ 926031 h 1045492"/>
                <a:gd name="connsiteX0-35" fmla="*/ 78077 w 1738896"/>
                <a:gd name="connsiteY0-36" fmla="*/ 926332 h 1071073"/>
                <a:gd name="connsiteX1-37" fmla="*/ 66939 w 1738896"/>
                <a:gd name="connsiteY1-38" fmla="*/ 917336 h 1071073"/>
                <a:gd name="connsiteX2-39" fmla="*/ 479713 w 1738896"/>
                <a:gd name="connsiteY2-40" fmla="*/ 25321 h 1071073"/>
                <a:gd name="connsiteX3-41" fmla="*/ 903059 w 1738896"/>
                <a:gd name="connsiteY3-42" fmla="*/ 1069264 h 1071073"/>
                <a:gd name="connsiteX4-43" fmla="*/ 1358970 w 1738896"/>
                <a:gd name="connsiteY4-44" fmla="*/ 36176 h 1071073"/>
                <a:gd name="connsiteX5-45" fmla="*/ 1738896 w 1738896"/>
                <a:gd name="connsiteY5-46" fmla="*/ 948043 h 1071073"/>
                <a:gd name="connsiteX0-47" fmla="*/ 78077 w 1738896"/>
                <a:gd name="connsiteY0-48" fmla="*/ 910360 h 1183608"/>
                <a:gd name="connsiteX1-49" fmla="*/ 66939 w 1738896"/>
                <a:gd name="connsiteY1-50" fmla="*/ 1033440 h 1183608"/>
                <a:gd name="connsiteX2-51" fmla="*/ 479713 w 1738896"/>
                <a:gd name="connsiteY2-52" fmla="*/ 9349 h 1183608"/>
                <a:gd name="connsiteX3-53" fmla="*/ 903059 w 1738896"/>
                <a:gd name="connsiteY3-54" fmla="*/ 1053292 h 1183608"/>
                <a:gd name="connsiteX4-55" fmla="*/ 1358970 w 1738896"/>
                <a:gd name="connsiteY4-56" fmla="*/ 20204 h 1183608"/>
                <a:gd name="connsiteX5-57" fmla="*/ 1738896 w 1738896"/>
                <a:gd name="connsiteY5-58" fmla="*/ 932071 h 1183608"/>
                <a:gd name="connsiteX0-59" fmla="*/ 78862 w 1739681"/>
                <a:gd name="connsiteY0-60" fmla="*/ 910360 h 1203618"/>
                <a:gd name="connsiteX1-61" fmla="*/ 74154 w 1739681"/>
                <a:gd name="connsiteY1-62" fmla="*/ 1030416 h 1203618"/>
                <a:gd name="connsiteX2-63" fmla="*/ 67724 w 1739681"/>
                <a:gd name="connsiteY2-64" fmla="*/ 1033440 h 1203618"/>
                <a:gd name="connsiteX3-65" fmla="*/ 480498 w 1739681"/>
                <a:gd name="connsiteY3-66" fmla="*/ 9349 h 1203618"/>
                <a:gd name="connsiteX4-67" fmla="*/ 903844 w 1739681"/>
                <a:gd name="connsiteY4-68" fmla="*/ 1053292 h 1203618"/>
                <a:gd name="connsiteX5-69" fmla="*/ 1359755 w 1739681"/>
                <a:gd name="connsiteY5-70" fmla="*/ 20204 h 1203618"/>
                <a:gd name="connsiteX6" fmla="*/ 1739681 w 1739681"/>
                <a:gd name="connsiteY6" fmla="*/ 932071 h 1203618"/>
                <a:gd name="connsiteX0-71" fmla="*/ 785 w 1842150"/>
                <a:gd name="connsiteY0-72" fmla="*/ 1108474 h 1203618"/>
                <a:gd name="connsiteX1-73" fmla="*/ 176623 w 1842150"/>
                <a:gd name="connsiteY1-74" fmla="*/ 1030416 h 1203618"/>
                <a:gd name="connsiteX2-75" fmla="*/ 170193 w 1842150"/>
                <a:gd name="connsiteY2-76" fmla="*/ 1033440 h 1203618"/>
                <a:gd name="connsiteX3-77" fmla="*/ 582967 w 1842150"/>
                <a:gd name="connsiteY3-78" fmla="*/ 9349 h 1203618"/>
                <a:gd name="connsiteX4-79" fmla="*/ 1006313 w 1842150"/>
                <a:gd name="connsiteY4-80" fmla="*/ 1053292 h 1203618"/>
                <a:gd name="connsiteX5-81" fmla="*/ 1462224 w 1842150"/>
                <a:gd name="connsiteY5-82" fmla="*/ 20204 h 1203618"/>
                <a:gd name="connsiteX6-83" fmla="*/ 1842150 w 1842150"/>
                <a:gd name="connsiteY6-84" fmla="*/ 932071 h 1203618"/>
                <a:gd name="connsiteX0-85" fmla="*/ 74154 w 1739681"/>
                <a:gd name="connsiteY0-86" fmla="*/ 1030416 h 1203618"/>
                <a:gd name="connsiteX1-87" fmla="*/ 67724 w 1739681"/>
                <a:gd name="connsiteY1-88" fmla="*/ 1033440 h 1203618"/>
                <a:gd name="connsiteX2-89" fmla="*/ 480498 w 1739681"/>
                <a:gd name="connsiteY2-90" fmla="*/ 9349 h 1203618"/>
                <a:gd name="connsiteX3-91" fmla="*/ 903844 w 1739681"/>
                <a:gd name="connsiteY3-92" fmla="*/ 1053292 h 1203618"/>
                <a:gd name="connsiteX4-93" fmla="*/ 1359755 w 1739681"/>
                <a:gd name="connsiteY4-94" fmla="*/ 20204 h 1203618"/>
                <a:gd name="connsiteX5-95" fmla="*/ 1739681 w 1739681"/>
                <a:gd name="connsiteY5-96" fmla="*/ 932071 h 1203618"/>
                <a:gd name="connsiteX0-97" fmla="*/ 74154 w 1739681"/>
                <a:gd name="connsiteY0-98" fmla="*/ 1030416 h 1203618"/>
                <a:gd name="connsiteX1-99" fmla="*/ 67724 w 1739681"/>
                <a:gd name="connsiteY1-100" fmla="*/ 1033440 h 1203618"/>
                <a:gd name="connsiteX2-101" fmla="*/ 377249 w 1739681"/>
                <a:gd name="connsiteY2-102" fmla="*/ 1020643 h 1203618"/>
                <a:gd name="connsiteX3-103" fmla="*/ 480498 w 1739681"/>
                <a:gd name="connsiteY3-104" fmla="*/ 9349 h 1203618"/>
                <a:gd name="connsiteX4-105" fmla="*/ 903844 w 1739681"/>
                <a:gd name="connsiteY4-106" fmla="*/ 1053292 h 1203618"/>
                <a:gd name="connsiteX5-107" fmla="*/ 1359755 w 1739681"/>
                <a:gd name="connsiteY5-108" fmla="*/ 20204 h 1203618"/>
                <a:gd name="connsiteX6-109" fmla="*/ 1739681 w 1739681"/>
                <a:gd name="connsiteY6-110" fmla="*/ 932071 h 1203618"/>
                <a:gd name="connsiteX0-111" fmla="*/ 0 w 1665527"/>
                <a:gd name="connsiteY0-112" fmla="*/ 1030416 h 1190821"/>
                <a:gd name="connsiteX1-113" fmla="*/ 303095 w 1665527"/>
                <a:gd name="connsiteY1-114" fmla="*/ 1020643 h 1190821"/>
                <a:gd name="connsiteX2-115" fmla="*/ 406344 w 1665527"/>
                <a:gd name="connsiteY2-116" fmla="*/ 9349 h 1190821"/>
                <a:gd name="connsiteX3-117" fmla="*/ 829690 w 1665527"/>
                <a:gd name="connsiteY3-118" fmla="*/ 1053292 h 1190821"/>
                <a:gd name="connsiteX4-119" fmla="*/ 1285601 w 1665527"/>
                <a:gd name="connsiteY4-120" fmla="*/ 20204 h 1190821"/>
                <a:gd name="connsiteX5-121" fmla="*/ 1665527 w 1665527"/>
                <a:gd name="connsiteY5-122" fmla="*/ 932071 h 1190821"/>
                <a:gd name="connsiteX0-123" fmla="*/ 0 w 1665527"/>
                <a:gd name="connsiteY0-124" fmla="*/ 1030416 h 1055101"/>
                <a:gd name="connsiteX1-125" fmla="*/ 406344 w 1665527"/>
                <a:gd name="connsiteY1-126" fmla="*/ 9349 h 1055101"/>
                <a:gd name="connsiteX2-127" fmla="*/ 829690 w 1665527"/>
                <a:gd name="connsiteY2-128" fmla="*/ 1053292 h 1055101"/>
                <a:gd name="connsiteX3-129" fmla="*/ 1285601 w 1665527"/>
                <a:gd name="connsiteY3-130" fmla="*/ 20204 h 1055101"/>
                <a:gd name="connsiteX4-131" fmla="*/ 1665527 w 1665527"/>
                <a:gd name="connsiteY4-132" fmla="*/ 932071 h 1055101"/>
                <a:gd name="connsiteX0-133" fmla="*/ 0 w 1665527"/>
                <a:gd name="connsiteY0-134" fmla="*/ 1024880 h 1058611"/>
                <a:gd name="connsiteX1-135" fmla="*/ 406344 w 1665527"/>
                <a:gd name="connsiteY1-136" fmla="*/ 3813 h 1058611"/>
                <a:gd name="connsiteX2-137" fmla="*/ 829690 w 1665527"/>
                <a:gd name="connsiteY2-138" fmla="*/ 1047756 h 1058611"/>
                <a:gd name="connsiteX3-139" fmla="*/ 1285601 w 1665527"/>
                <a:gd name="connsiteY3-140" fmla="*/ 14668 h 1058611"/>
                <a:gd name="connsiteX4-141" fmla="*/ 1665527 w 1665527"/>
                <a:gd name="connsiteY4-142" fmla="*/ 1058611 h 1058611"/>
                <a:gd name="connsiteX0-143" fmla="*/ 0 w 1665527"/>
                <a:gd name="connsiteY0-144" fmla="*/ 1024880 h 1058611"/>
                <a:gd name="connsiteX1-145" fmla="*/ 406344 w 1665527"/>
                <a:gd name="connsiteY1-146" fmla="*/ 3813 h 1058611"/>
                <a:gd name="connsiteX2-147" fmla="*/ 829690 w 1665527"/>
                <a:gd name="connsiteY2-148" fmla="*/ 1047756 h 1058611"/>
                <a:gd name="connsiteX3-149" fmla="*/ 1285601 w 1665527"/>
                <a:gd name="connsiteY3-150" fmla="*/ 14668 h 1058611"/>
                <a:gd name="connsiteX4-151" fmla="*/ 1665527 w 1665527"/>
                <a:gd name="connsiteY4-152" fmla="*/ 1058611 h 1058611"/>
                <a:gd name="connsiteX0-153" fmla="*/ 0 w 1665527"/>
                <a:gd name="connsiteY0-154" fmla="*/ 1024880 h 1058611"/>
                <a:gd name="connsiteX1-155" fmla="*/ 406344 w 1665527"/>
                <a:gd name="connsiteY1-156" fmla="*/ 3813 h 1058611"/>
                <a:gd name="connsiteX2-157" fmla="*/ 829690 w 1665527"/>
                <a:gd name="connsiteY2-158" fmla="*/ 1047756 h 1058611"/>
                <a:gd name="connsiteX3-159" fmla="*/ 1285601 w 1665527"/>
                <a:gd name="connsiteY3-160" fmla="*/ 14668 h 1058611"/>
                <a:gd name="connsiteX4-161" fmla="*/ 1665527 w 1665527"/>
                <a:gd name="connsiteY4-162" fmla="*/ 1058611 h 1058611"/>
                <a:gd name="connsiteX0-163" fmla="*/ 0 w 1665527"/>
                <a:gd name="connsiteY0-164" fmla="*/ 1033394 h 1067125"/>
                <a:gd name="connsiteX1-165" fmla="*/ 406344 w 1665527"/>
                <a:gd name="connsiteY1-166" fmla="*/ 12327 h 1067125"/>
                <a:gd name="connsiteX2-167" fmla="*/ 829690 w 1665527"/>
                <a:gd name="connsiteY2-168" fmla="*/ 1056270 h 1067125"/>
                <a:gd name="connsiteX3-169" fmla="*/ 1286407 w 1665527"/>
                <a:gd name="connsiteY3-170" fmla="*/ 1809 h 1067125"/>
                <a:gd name="connsiteX4-171" fmla="*/ 1665527 w 1665527"/>
                <a:gd name="connsiteY4-172" fmla="*/ 1067125 h 10671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MS PGothic" panose="020B0600070205080204" pitchFamily="34" charset="-128"/>
              </a:endParaRPr>
            </a:p>
          </p:txBody>
        </p:sp>
        <p:sp>
          <p:nvSpPr>
            <p:cNvPr id="15" name="TextBox 17"/>
            <p:cNvSpPr txBox="1">
              <a:spLocks noChangeArrowheads="1"/>
            </p:cNvSpPr>
            <p:nvPr/>
          </p:nvSpPr>
          <p:spPr bwMode="auto">
            <a:xfrm>
              <a:off x="3743169" y="4779554"/>
              <a:ext cx="908139" cy="341216"/>
            </a:xfrm>
            <a:prstGeom prst="rect">
              <a:avLst/>
            </a:prstGeom>
            <a:noFill/>
            <a:ln w="9525">
              <a:noFill/>
              <a:miter lim="800000"/>
            </a:ln>
          </p:spPr>
          <p:txBody>
            <a:bodyPr wrap="none">
              <a:spAutoFit/>
            </a:bodyPr>
            <a:lstStyle/>
            <a:p>
              <a:pPr algn="ctr"/>
              <a:r>
                <a:rPr lang="en-US" sz="1600" dirty="0"/>
                <a:t>Demand</a:t>
              </a:r>
              <a:endParaRPr lang="en-US" sz="1600" dirty="0"/>
            </a:p>
          </p:txBody>
        </p:sp>
        <p:cxnSp>
          <p:nvCxnSpPr>
            <p:cNvPr id="16" name="Straight Arrow Connector 15"/>
            <p:cNvCxnSpPr/>
            <p:nvPr/>
          </p:nvCxnSpPr>
          <p:spPr>
            <a:xfrm>
              <a:off x="1142651" y="3815185"/>
              <a:ext cx="2744075"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7" name="TextBox 19"/>
            <p:cNvSpPr txBox="1">
              <a:spLocks noChangeArrowheads="1"/>
            </p:cNvSpPr>
            <p:nvPr/>
          </p:nvSpPr>
          <p:spPr bwMode="auto">
            <a:xfrm>
              <a:off x="3746101" y="3630229"/>
              <a:ext cx="982961" cy="338554"/>
            </a:xfrm>
            <a:prstGeom prst="rect">
              <a:avLst/>
            </a:prstGeom>
            <a:noFill/>
            <a:ln w="9525">
              <a:noFill/>
              <a:miter lim="800000"/>
            </a:ln>
          </p:spPr>
          <p:txBody>
            <a:bodyPr wrap="none">
              <a:spAutoFit/>
            </a:bodyPr>
            <a:lstStyle/>
            <a:p>
              <a:pPr algn="ctr"/>
              <a:r>
                <a:rPr lang="en-US" sz="1600" dirty="0">
                  <a:solidFill>
                    <a:srgbClr val="FF0000"/>
                  </a:solidFill>
                </a:rPr>
                <a:t>Capacity</a:t>
              </a:r>
              <a:endParaRPr lang="en-US" sz="1600" dirty="0">
                <a:solidFill>
                  <a:srgbClr val="FF0000"/>
                </a:solidFill>
              </a:endParaRPr>
            </a:p>
          </p:txBody>
        </p:sp>
        <p:sp>
          <p:nvSpPr>
            <p:cNvPr id="18" name="TextBox 22"/>
            <p:cNvSpPr txBox="1">
              <a:spLocks noChangeArrowheads="1"/>
            </p:cNvSpPr>
            <p:nvPr/>
          </p:nvSpPr>
          <p:spPr bwMode="auto">
            <a:xfrm>
              <a:off x="2417387" y="5181600"/>
              <a:ext cx="656242" cy="325706"/>
            </a:xfrm>
            <a:prstGeom prst="rect">
              <a:avLst/>
            </a:prstGeom>
            <a:noFill/>
            <a:ln w="9525">
              <a:noFill/>
              <a:miter lim="800000"/>
            </a:ln>
          </p:spPr>
          <p:txBody>
            <a:bodyPr wrap="none">
              <a:spAutoFit/>
            </a:bodyPr>
            <a:lstStyle/>
            <a:p>
              <a:pPr algn="ctr"/>
              <a:r>
                <a:rPr lang="en-US" sz="1500" b="1" dirty="0">
                  <a:latin typeface="Cambria" panose="02040503050406030204" pitchFamily="18" charset="0"/>
                </a:rPr>
                <a:t>Time</a:t>
              </a:r>
              <a:endParaRPr lang="en-US" sz="1500" b="1" dirty="0">
                <a:latin typeface="Cambria" panose="02040503050406030204" pitchFamily="18" charset="0"/>
              </a:endParaRPr>
            </a:p>
          </p:txBody>
        </p:sp>
        <p:sp>
          <p:nvSpPr>
            <p:cNvPr id="19" name="TextBox 18"/>
            <p:cNvSpPr txBox="1"/>
            <p:nvPr/>
          </p:nvSpPr>
          <p:spPr>
            <a:xfrm>
              <a:off x="719863" y="3618211"/>
              <a:ext cx="423972" cy="1003163"/>
            </a:xfrm>
            <a:prstGeom prst="rect">
              <a:avLst/>
            </a:prstGeom>
            <a:noFill/>
          </p:spPr>
          <p:txBody>
            <a:bodyPr vert="vert270" wrap="none">
              <a:spAutoFit/>
            </a:bodyPr>
            <a:lstStyle/>
            <a:p>
              <a:pPr algn="ctr">
                <a:defRPr/>
              </a:pPr>
              <a:r>
                <a:rPr lang="en-US" sz="1500" b="1" dirty="0" smtClean="0">
                  <a:latin typeface="Cambria" panose="02040503050406030204" pitchFamily="18" charset="0"/>
                </a:rPr>
                <a:t>Resources</a:t>
              </a:r>
              <a:endParaRPr lang="en-US" sz="1500" b="1" dirty="0">
                <a:latin typeface="Cambria" panose="02040503050406030204" pitchFamily="18" charset="0"/>
              </a:endParaRPr>
            </a:p>
          </p:txBody>
        </p:sp>
      </p:grpSp>
      <p:grpSp>
        <p:nvGrpSpPr>
          <p:cNvPr id="20" name="Group 37"/>
          <p:cNvGrpSpPr/>
          <p:nvPr/>
        </p:nvGrpSpPr>
        <p:grpSpPr bwMode="auto">
          <a:xfrm>
            <a:off x="4841875" y="3581400"/>
            <a:ext cx="3921125" cy="2440710"/>
            <a:chOff x="4766102" y="3048003"/>
            <a:chExt cx="3996898" cy="2458296"/>
          </a:xfrm>
        </p:grpSpPr>
        <p:cxnSp>
          <p:nvCxnSpPr>
            <p:cNvPr id="21" name="Straight Arrow Connector 20"/>
            <p:cNvCxnSpPr/>
            <p:nvPr/>
          </p:nvCxnSpPr>
          <p:spPr>
            <a:xfrm rot="16200000" flipV="1">
              <a:off x="4118718" y="4111258"/>
              <a:ext cx="2132983" cy="6473"/>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a:xfrm>
              <a:off x="5188447" y="5179387"/>
              <a:ext cx="3124700" cy="1598"/>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3" name="Freeform 22"/>
            <p:cNvSpPr/>
            <p:nvPr/>
          </p:nvSpPr>
          <p:spPr>
            <a:xfrm>
              <a:off x="5188447" y="3960996"/>
              <a:ext cx="2668374" cy="991342"/>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1" fmla="*/ 78077 w 1738896"/>
                <a:gd name="connsiteY0-2" fmla="*/ 904320 h 1045492"/>
                <a:gd name="connsiteX1-3" fmla="*/ 66939 w 1738896"/>
                <a:gd name="connsiteY1-4" fmla="*/ 895324 h 1045492"/>
                <a:gd name="connsiteX2-5" fmla="*/ 479713 w 1738896"/>
                <a:gd name="connsiteY2-6" fmla="*/ 3309 h 1045492"/>
                <a:gd name="connsiteX3-7" fmla="*/ 903059 w 1738896"/>
                <a:gd name="connsiteY3-8" fmla="*/ 915176 h 1045492"/>
                <a:gd name="connsiteX4-9" fmla="*/ 1358970 w 1738896"/>
                <a:gd name="connsiteY4-10" fmla="*/ 14164 h 1045492"/>
                <a:gd name="connsiteX5" fmla="*/ 1738896 w 1738896"/>
                <a:gd name="connsiteY5" fmla="*/ 926031 h 1045492"/>
                <a:gd name="connsiteX0-11" fmla="*/ 78077 w 1738896"/>
                <a:gd name="connsiteY0-12" fmla="*/ 904320 h 1045492"/>
                <a:gd name="connsiteX1-13" fmla="*/ 66939 w 1738896"/>
                <a:gd name="connsiteY1-14" fmla="*/ 895324 h 1045492"/>
                <a:gd name="connsiteX2-15" fmla="*/ 479713 w 1738896"/>
                <a:gd name="connsiteY2-16" fmla="*/ 3309 h 1045492"/>
                <a:gd name="connsiteX3-17" fmla="*/ 903059 w 1738896"/>
                <a:gd name="connsiteY3-18" fmla="*/ 915176 h 1045492"/>
                <a:gd name="connsiteX4-19" fmla="*/ 1358970 w 1738896"/>
                <a:gd name="connsiteY4-20" fmla="*/ 14164 h 1045492"/>
                <a:gd name="connsiteX5-21" fmla="*/ 1738896 w 1738896"/>
                <a:gd name="connsiteY5-22" fmla="*/ 926031 h 1045492"/>
                <a:gd name="connsiteX0-23" fmla="*/ 78077 w 1738896"/>
                <a:gd name="connsiteY0-24" fmla="*/ 904320 h 1045492"/>
                <a:gd name="connsiteX1-25" fmla="*/ 66939 w 1738896"/>
                <a:gd name="connsiteY1-26" fmla="*/ 895324 h 1045492"/>
                <a:gd name="connsiteX2-27" fmla="*/ 479713 w 1738896"/>
                <a:gd name="connsiteY2-28" fmla="*/ 3309 h 1045492"/>
                <a:gd name="connsiteX3-29" fmla="*/ 903059 w 1738896"/>
                <a:gd name="connsiteY3-30" fmla="*/ 915176 h 1045492"/>
                <a:gd name="connsiteX4-31" fmla="*/ 1358970 w 1738896"/>
                <a:gd name="connsiteY4-32" fmla="*/ 14164 h 1045492"/>
                <a:gd name="connsiteX5-33" fmla="*/ 1738896 w 1738896"/>
                <a:gd name="connsiteY5-34" fmla="*/ 926031 h 1045492"/>
                <a:gd name="connsiteX0-35" fmla="*/ 78077 w 1738896"/>
                <a:gd name="connsiteY0-36" fmla="*/ 926332 h 1071073"/>
                <a:gd name="connsiteX1-37" fmla="*/ 66939 w 1738896"/>
                <a:gd name="connsiteY1-38" fmla="*/ 917336 h 1071073"/>
                <a:gd name="connsiteX2-39" fmla="*/ 479713 w 1738896"/>
                <a:gd name="connsiteY2-40" fmla="*/ 25321 h 1071073"/>
                <a:gd name="connsiteX3-41" fmla="*/ 903059 w 1738896"/>
                <a:gd name="connsiteY3-42" fmla="*/ 1069264 h 1071073"/>
                <a:gd name="connsiteX4-43" fmla="*/ 1358970 w 1738896"/>
                <a:gd name="connsiteY4-44" fmla="*/ 36176 h 1071073"/>
                <a:gd name="connsiteX5-45" fmla="*/ 1738896 w 1738896"/>
                <a:gd name="connsiteY5-46" fmla="*/ 948043 h 1071073"/>
                <a:gd name="connsiteX0-47" fmla="*/ 78077 w 1738896"/>
                <a:gd name="connsiteY0-48" fmla="*/ 910360 h 1183608"/>
                <a:gd name="connsiteX1-49" fmla="*/ 66939 w 1738896"/>
                <a:gd name="connsiteY1-50" fmla="*/ 1033440 h 1183608"/>
                <a:gd name="connsiteX2-51" fmla="*/ 479713 w 1738896"/>
                <a:gd name="connsiteY2-52" fmla="*/ 9349 h 1183608"/>
                <a:gd name="connsiteX3-53" fmla="*/ 903059 w 1738896"/>
                <a:gd name="connsiteY3-54" fmla="*/ 1053292 h 1183608"/>
                <a:gd name="connsiteX4-55" fmla="*/ 1358970 w 1738896"/>
                <a:gd name="connsiteY4-56" fmla="*/ 20204 h 1183608"/>
                <a:gd name="connsiteX5-57" fmla="*/ 1738896 w 1738896"/>
                <a:gd name="connsiteY5-58" fmla="*/ 932071 h 1183608"/>
                <a:gd name="connsiteX0-59" fmla="*/ 78862 w 1739681"/>
                <a:gd name="connsiteY0-60" fmla="*/ 910360 h 1203618"/>
                <a:gd name="connsiteX1-61" fmla="*/ 74154 w 1739681"/>
                <a:gd name="connsiteY1-62" fmla="*/ 1030416 h 1203618"/>
                <a:gd name="connsiteX2-63" fmla="*/ 67724 w 1739681"/>
                <a:gd name="connsiteY2-64" fmla="*/ 1033440 h 1203618"/>
                <a:gd name="connsiteX3-65" fmla="*/ 480498 w 1739681"/>
                <a:gd name="connsiteY3-66" fmla="*/ 9349 h 1203618"/>
                <a:gd name="connsiteX4-67" fmla="*/ 903844 w 1739681"/>
                <a:gd name="connsiteY4-68" fmla="*/ 1053292 h 1203618"/>
                <a:gd name="connsiteX5-69" fmla="*/ 1359755 w 1739681"/>
                <a:gd name="connsiteY5-70" fmla="*/ 20204 h 1203618"/>
                <a:gd name="connsiteX6" fmla="*/ 1739681 w 1739681"/>
                <a:gd name="connsiteY6" fmla="*/ 932071 h 1203618"/>
                <a:gd name="connsiteX0-71" fmla="*/ 785 w 1842150"/>
                <a:gd name="connsiteY0-72" fmla="*/ 1108474 h 1203618"/>
                <a:gd name="connsiteX1-73" fmla="*/ 176623 w 1842150"/>
                <a:gd name="connsiteY1-74" fmla="*/ 1030416 h 1203618"/>
                <a:gd name="connsiteX2-75" fmla="*/ 170193 w 1842150"/>
                <a:gd name="connsiteY2-76" fmla="*/ 1033440 h 1203618"/>
                <a:gd name="connsiteX3-77" fmla="*/ 582967 w 1842150"/>
                <a:gd name="connsiteY3-78" fmla="*/ 9349 h 1203618"/>
                <a:gd name="connsiteX4-79" fmla="*/ 1006313 w 1842150"/>
                <a:gd name="connsiteY4-80" fmla="*/ 1053292 h 1203618"/>
                <a:gd name="connsiteX5-81" fmla="*/ 1462224 w 1842150"/>
                <a:gd name="connsiteY5-82" fmla="*/ 20204 h 1203618"/>
                <a:gd name="connsiteX6-83" fmla="*/ 1842150 w 1842150"/>
                <a:gd name="connsiteY6-84" fmla="*/ 932071 h 1203618"/>
                <a:gd name="connsiteX0-85" fmla="*/ 74154 w 1739681"/>
                <a:gd name="connsiteY0-86" fmla="*/ 1030416 h 1203618"/>
                <a:gd name="connsiteX1-87" fmla="*/ 67724 w 1739681"/>
                <a:gd name="connsiteY1-88" fmla="*/ 1033440 h 1203618"/>
                <a:gd name="connsiteX2-89" fmla="*/ 480498 w 1739681"/>
                <a:gd name="connsiteY2-90" fmla="*/ 9349 h 1203618"/>
                <a:gd name="connsiteX3-91" fmla="*/ 903844 w 1739681"/>
                <a:gd name="connsiteY3-92" fmla="*/ 1053292 h 1203618"/>
                <a:gd name="connsiteX4-93" fmla="*/ 1359755 w 1739681"/>
                <a:gd name="connsiteY4-94" fmla="*/ 20204 h 1203618"/>
                <a:gd name="connsiteX5-95" fmla="*/ 1739681 w 1739681"/>
                <a:gd name="connsiteY5-96" fmla="*/ 932071 h 1203618"/>
                <a:gd name="connsiteX0-97" fmla="*/ 74154 w 1739681"/>
                <a:gd name="connsiteY0-98" fmla="*/ 1030416 h 1203618"/>
                <a:gd name="connsiteX1-99" fmla="*/ 67724 w 1739681"/>
                <a:gd name="connsiteY1-100" fmla="*/ 1033440 h 1203618"/>
                <a:gd name="connsiteX2-101" fmla="*/ 377249 w 1739681"/>
                <a:gd name="connsiteY2-102" fmla="*/ 1020643 h 1203618"/>
                <a:gd name="connsiteX3-103" fmla="*/ 480498 w 1739681"/>
                <a:gd name="connsiteY3-104" fmla="*/ 9349 h 1203618"/>
                <a:gd name="connsiteX4-105" fmla="*/ 903844 w 1739681"/>
                <a:gd name="connsiteY4-106" fmla="*/ 1053292 h 1203618"/>
                <a:gd name="connsiteX5-107" fmla="*/ 1359755 w 1739681"/>
                <a:gd name="connsiteY5-108" fmla="*/ 20204 h 1203618"/>
                <a:gd name="connsiteX6-109" fmla="*/ 1739681 w 1739681"/>
                <a:gd name="connsiteY6-110" fmla="*/ 932071 h 1203618"/>
                <a:gd name="connsiteX0-111" fmla="*/ 0 w 1665527"/>
                <a:gd name="connsiteY0-112" fmla="*/ 1030416 h 1190821"/>
                <a:gd name="connsiteX1-113" fmla="*/ 303095 w 1665527"/>
                <a:gd name="connsiteY1-114" fmla="*/ 1020643 h 1190821"/>
                <a:gd name="connsiteX2-115" fmla="*/ 406344 w 1665527"/>
                <a:gd name="connsiteY2-116" fmla="*/ 9349 h 1190821"/>
                <a:gd name="connsiteX3-117" fmla="*/ 829690 w 1665527"/>
                <a:gd name="connsiteY3-118" fmla="*/ 1053292 h 1190821"/>
                <a:gd name="connsiteX4-119" fmla="*/ 1285601 w 1665527"/>
                <a:gd name="connsiteY4-120" fmla="*/ 20204 h 1190821"/>
                <a:gd name="connsiteX5-121" fmla="*/ 1665527 w 1665527"/>
                <a:gd name="connsiteY5-122" fmla="*/ 932071 h 1190821"/>
                <a:gd name="connsiteX0-123" fmla="*/ 0 w 1665527"/>
                <a:gd name="connsiteY0-124" fmla="*/ 1030416 h 1055101"/>
                <a:gd name="connsiteX1-125" fmla="*/ 406344 w 1665527"/>
                <a:gd name="connsiteY1-126" fmla="*/ 9349 h 1055101"/>
                <a:gd name="connsiteX2-127" fmla="*/ 829690 w 1665527"/>
                <a:gd name="connsiteY2-128" fmla="*/ 1053292 h 1055101"/>
                <a:gd name="connsiteX3-129" fmla="*/ 1285601 w 1665527"/>
                <a:gd name="connsiteY3-130" fmla="*/ 20204 h 1055101"/>
                <a:gd name="connsiteX4-131" fmla="*/ 1665527 w 1665527"/>
                <a:gd name="connsiteY4-132" fmla="*/ 932071 h 1055101"/>
                <a:gd name="connsiteX0-133" fmla="*/ 0 w 1665527"/>
                <a:gd name="connsiteY0-134" fmla="*/ 1024880 h 1058611"/>
                <a:gd name="connsiteX1-135" fmla="*/ 406344 w 1665527"/>
                <a:gd name="connsiteY1-136" fmla="*/ 3813 h 1058611"/>
                <a:gd name="connsiteX2-137" fmla="*/ 829690 w 1665527"/>
                <a:gd name="connsiteY2-138" fmla="*/ 1047756 h 1058611"/>
                <a:gd name="connsiteX3-139" fmla="*/ 1285601 w 1665527"/>
                <a:gd name="connsiteY3-140" fmla="*/ 14668 h 1058611"/>
                <a:gd name="connsiteX4-141" fmla="*/ 1665527 w 1665527"/>
                <a:gd name="connsiteY4-142" fmla="*/ 1058611 h 1058611"/>
                <a:gd name="connsiteX0-143" fmla="*/ 0 w 1665527"/>
                <a:gd name="connsiteY0-144" fmla="*/ 1024880 h 1058611"/>
                <a:gd name="connsiteX1-145" fmla="*/ 406344 w 1665527"/>
                <a:gd name="connsiteY1-146" fmla="*/ 3813 h 1058611"/>
                <a:gd name="connsiteX2-147" fmla="*/ 829690 w 1665527"/>
                <a:gd name="connsiteY2-148" fmla="*/ 1047756 h 1058611"/>
                <a:gd name="connsiteX3-149" fmla="*/ 1285601 w 1665527"/>
                <a:gd name="connsiteY3-150" fmla="*/ 14668 h 1058611"/>
                <a:gd name="connsiteX4-151" fmla="*/ 1665527 w 1665527"/>
                <a:gd name="connsiteY4-152" fmla="*/ 1058611 h 1058611"/>
                <a:gd name="connsiteX0-153" fmla="*/ 0 w 1665527"/>
                <a:gd name="connsiteY0-154" fmla="*/ 1024880 h 1058611"/>
                <a:gd name="connsiteX1-155" fmla="*/ 406344 w 1665527"/>
                <a:gd name="connsiteY1-156" fmla="*/ 3813 h 1058611"/>
                <a:gd name="connsiteX2-157" fmla="*/ 829690 w 1665527"/>
                <a:gd name="connsiteY2-158" fmla="*/ 1047756 h 1058611"/>
                <a:gd name="connsiteX3-159" fmla="*/ 1285601 w 1665527"/>
                <a:gd name="connsiteY3-160" fmla="*/ 14668 h 1058611"/>
                <a:gd name="connsiteX4-161" fmla="*/ 1665527 w 1665527"/>
                <a:gd name="connsiteY4-162" fmla="*/ 1058611 h 1058611"/>
                <a:gd name="connsiteX0-163" fmla="*/ 0 w 1665527"/>
                <a:gd name="connsiteY0-164" fmla="*/ 1033394 h 1067125"/>
                <a:gd name="connsiteX1-165" fmla="*/ 406344 w 1665527"/>
                <a:gd name="connsiteY1-166" fmla="*/ 12327 h 1067125"/>
                <a:gd name="connsiteX2-167" fmla="*/ 829690 w 1665527"/>
                <a:gd name="connsiteY2-168" fmla="*/ 1056270 h 1067125"/>
                <a:gd name="connsiteX3-169" fmla="*/ 1286407 w 1665527"/>
                <a:gd name="connsiteY3-170" fmla="*/ 1809 h 1067125"/>
                <a:gd name="connsiteX4-171" fmla="*/ 1665527 w 1665527"/>
                <a:gd name="connsiteY4-172" fmla="*/ 1067125 h 10671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MS PGothic" panose="020B0600070205080204" pitchFamily="34" charset="-128"/>
              </a:endParaRPr>
            </a:p>
          </p:txBody>
        </p:sp>
        <p:sp>
          <p:nvSpPr>
            <p:cNvPr id="24" name="TextBox 28"/>
            <p:cNvSpPr txBox="1">
              <a:spLocks noChangeArrowheads="1"/>
            </p:cNvSpPr>
            <p:nvPr/>
          </p:nvSpPr>
          <p:spPr bwMode="auto">
            <a:xfrm>
              <a:off x="7829618" y="4766861"/>
              <a:ext cx="907185" cy="340993"/>
            </a:xfrm>
            <a:prstGeom prst="rect">
              <a:avLst/>
            </a:prstGeom>
            <a:noFill/>
            <a:ln w="9525">
              <a:noFill/>
              <a:miter lim="800000"/>
            </a:ln>
          </p:spPr>
          <p:txBody>
            <a:bodyPr wrap="none">
              <a:spAutoFit/>
            </a:bodyPr>
            <a:lstStyle/>
            <a:p>
              <a:pPr algn="ctr"/>
              <a:r>
                <a:rPr lang="en-US" sz="1600" dirty="0"/>
                <a:t>Demand</a:t>
              </a:r>
              <a:endParaRPr lang="en-US" sz="1600" dirty="0"/>
            </a:p>
          </p:txBody>
        </p:sp>
        <p:sp>
          <p:nvSpPr>
            <p:cNvPr id="25" name="TextBox 30"/>
            <p:cNvSpPr txBox="1">
              <a:spLocks noChangeArrowheads="1"/>
            </p:cNvSpPr>
            <p:nvPr/>
          </p:nvSpPr>
          <p:spPr bwMode="auto">
            <a:xfrm>
              <a:off x="7780039" y="4474676"/>
              <a:ext cx="982961" cy="338554"/>
            </a:xfrm>
            <a:prstGeom prst="rect">
              <a:avLst/>
            </a:prstGeom>
            <a:noFill/>
            <a:ln w="9525">
              <a:noFill/>
              <a:miter lim="800000"/>
            </a:ln>
          </p:spPr>
          <p:txBody>
            <a:bodyPr wrap="none">
              <a:spAutoFit/>
            </a:bodyPr>
            <a:lstStyle/>
            <a:p>
              <a:pPr algn="ctr"/>
              <a:r>
                <a:rPr lang="en-US" sz="1600" dirty="0">
                  <a:solidFill>
                    <a:srgbClr val="FF0000"/>
                  </a:solidFill>
                </a:rPr>
                <a:t>Capacity</a:t>
              </a:r>
              <a:endParaRPr lang="en-US" sz="1600" dirty="0">
                <a:solidFill>
                  <a:srgbClr val="FF0000"/>
                </a:solidFill>
              </a:endParaRPr>
            </a:p>
          </p:txBody>
        </p:sp>
        <p:sp>
          <p:nvSpPr>
            <p:cNvPr id="26" name="TextBox 31"/>
            <p:cNvSpPr txBox="1">
              <a:spLocks noChangeArrowheads="1"/>
            </p:cNvSpPr>
            <p:nvPr/>
          </p:nvSpPr>
          <p:spPr bwMode="auto">
            <a:xfrm>
              <a:off x="6463971" y="5180806"/>
              <a:ext cx="655553" cy="325493"/>
            </a:xfrm>
            <a:prstGeom prst="rect">
              <a:avLst/>
            </a:prstGeom>
            <a:noFill/>
            <a:ln w="9525">
              <a:noFill/>
              <a:miter lim="800000"/>
            </a:ln>
          </p:spPr>
          <p:txBody>
            <a:bodyPr wrap="none">
              <a:spAutoFit/>
            </a:bodyPr>
            <a:lstStyle/>
            <a:p>
              <a:pPr algn="ctr">
                <a:defRPr/>
              </a:pPr>
              <a:r>
                <a:rPr lang="en-US" sz="1500" b="1" dirty="0">
                  <a:latin typeface="Cambria" panose="02040503050406030204" pitchFamily="18" charset="0"/>
                </a:rPr>
                <a:t>Time</a:t>
              </a:r>
              <a:endParaRPr lang="en-US" sz="1500" b="1" dirty="0">
                <a:latin typeface="Cambria" panose="02040503050406030204" pitchFamily="18" charset="0"/>
              </a:endParaRPr>
            </a:p>
          </p:txBody>
        </p:sp>
        <p:sp>
          <p:nvSpPr>
            <p:cNvPr id="27" name="TextBox 26"/>
            <p:cNvSpPr txBox="1"/>
            <p:nvPr/>
          </p:nvSpPr>
          <p:spPr>
            <a:xfrm>
              <a:off x="4766102" y="3733973"/>
              <a:ext cx="423527" cy="1002509"/>
            </a:xfrm>
            <a:prstGeom prst="rect">
              <a:avLst/>
            </a:prstGeom>
            <a:noFill/>
          </p:spPr>
          <p:txBody>
            <a:bodyPr vert="vert270" wrap="none">
              <a:spAutoFit/>
            </a:bodyPr>
            <a:lstStyle/>
            <a:p>
              <a:pPr algn="ctr">
                <a:defRPr/>
              </a:pPr>
              <a:r>
                <a:rPr lang="en-US" sz="1500" b="1" dirty="0" smtClean="0">
                  <a:latin typeface="Cambria" panose="02040503050406030204" pitchFamily="18" charset="0"/>
                </a:rPr>
                <a:t>Resources</a:t>
              </a:r>
              <a:endParaRPr lang="en-US" sz="1500" b="1" dirty="0">
                <a:latin typeface="Cambria" panose="02040503050406030204" pitchFamily="18" charset="0"/>
              </a:endParaRPr>
            </a:p>
          </p:txBody>
        </p:sp>
        <p:sp>
          <p:nvSpPr>
            <p:cNvPr id="28" name="Freeform 27"/>
            <p:cNvSpPr/>
            <p:nvPr/>
          </p:nvSpPr>
          <p:spPr>
            <a:xfrm>
              <a:off x="5181974" y="3810696"/>
              <a:ext cx="2666756" cy="912993"/>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1" fmla="*/ 78077 w 1738896"/>
                <a:gd name="connsiteY0-2" fmla="*/ 904320 h 1045492"/>
                <a:gd name="connsiteX1-3" fmla="*/ 66939 w 1738896"/>
                <a:gd name="connsiteY1-4" fmla="*/ 895324 h 1045492"/>
                <a:gd name="connsiteX2-5" fmla="*/ 479713 w 1738896"/>
                <a:gd name="connsiteY2-6" fmla="*/ 3309 h 1045492"/>
                <a:gd name="connsiteX3-7" fmla="*/ 903059 w 1738896"/>
                <a:gd name="connsiteY3-8" fmla="*/ 915176 h 1045492"/>
                <a:gd name="connsiteX4-9" fmla="*/ 1358970 w 1738896"/>
                <a:gd name="connsiteY4-10" fmla="*/ 14164 h 1045492"/>
                <a:gd name="connsiteX5" fmla="*/ 1738896 w 1738896"/>
                <a:gd name="connsiteY5" fmla="*/ 926031 h 1045492"/>
                <a:gd name="connsiteX0-11" fmla="*/ 78077 w 1738896"/>
                <a:gd name="connsiteY0-12" fmla="*/ 904320 h 1045492"/>
                <a:gd name="connsiteX1-13" fmla="*/ 66939 w 1738896"/>
                <a:gd name="connsiteY1-14" fmla="*/ 895324 h 1045492"/>
                <a:gd name="connsiteX2-15" fmla="*/ 479713 w 1738896"/>
                <a:gd name="connsiteY2-16" fmla="*/ 3309 h 1045492"/>
                <a:gd name="connsiteX3-17" fmla="*/ 903059 w 1738896"/>
                <a:gd name="connsiteY3-18" fmla="*/ 915176 h 1045492"/>
                <a:gd name="connsiteX4-19" fmla="*/ 1358970 w 1738896"/>
                <a:gd name="connsiteY4-20" fmla="*/ 14164 h 1045492"/>
                <a:gd name="connsiteX5-21" fmla="*/ 1738896 w 1738896"/>
                <a:gd name="connsiteY5-22" fmla="*/ 926031 h 1045492"/>
                <a:gd name="connsiteX0-23" fmla="*/ 78077 w 1738896"/>
                <a:gd name="connsiteY0-24" fmla="*/ 904320 h 1045492"/>
                <a:gd name="connsiteX1-25" fmla="*/ 66939 w 1738896"/>
                <a:gd name="connsiteY1-26" fmla="*/ 895324 h 1045492"/>
                <a:gd name="connsiteX2-27" fmla="*/ 479713 w 1738896"/>
                <a:gd name="connsiteY2-28" fmla="*/ 3309 h 1045492"/>
                <a:gd name="connsiteX3-29" fmla="*/ 903059 w 1738896"/>
                <a:gd name="connsiteY3-30" fmla="*/ 915176 h 1045492"/>
                <a:gd name="connsiteX4-31" fmla="*/ 1358970 w 1738896"/>
                <a:gd name="connsiteY4-32" fmla="*/ 14164 h 1045492"/>
                <a:gd name="connsiteX5-33" fmla="*/ 1738896 w 1738896"/>
                <a:gd name="connsiteY5-34" fmla="*/ 926031 h 1045492"/>
                <a:gd name="connsiteX0-35" fmla="*/ 78077 w 1738896"/>
                <a:gd name="connsiteY0-36" fmla="*/ 926332 h 1071073"/>
                <a:gd name="connsiteX1-37" fmla="*/ 66939 w 1738896"/>
                <a:gd name="connsiteY1-38" fmla="*/ 917336 h 1071073"/>
                <a:gd name="connsiteX2-39" fmla="*/ 479713 w 1738896"/>
                <a:gd name="connsiteY2-40" fmla="*/ 25321 h 1071073"/>
                <a:gd name="connsiteX3-41" fmla="*/ 903059 w 1738896"/>
                <a:gd name="connsiteY3-42" fmla="*/ 1069264 h 1071073"/>
                <a:gd name="connsiteX4-43" fmla="*/ 1358970 w 1738896"/>
                <a:gd name="connsiteY4-44" fmla="*/ 36176 h 1071073"/>
                <a:gd name="connsiteX5-45" fmla="*/ 1738896 w 1738896"/>
                <a:gd name="connsiteY5-46" fmla="*/ 948043 h 1071073"/>
                <a:gd name="connsiteX0-47" fmla="*/ 78077 w 1738896"/>
                <a:gd name="connsiteY0-48" fmla="*/ 910360 h 1183608"/>
                <a:gd name="connsiteX1-49" fmla="*/ 66939 w 1738896"/>
                <a:gd name="connsiteY1-50" fmla="*/ 1033440 h 1183608"/>
                <a:gd name="connsiteX2-51" fmla="*/ 479713 w 1738896"/>
                <a:gd name="connsiteY2-52" fmla="*/ 9349 h 1183608"/>
                <a:gd name="connsiteX3-53" fmla="*/ 903059 w 1738896"/>
                <a:gd name="connsiteY3-54" fmla="*/ 1053292 h 1183608"/>
                <a:gd name="connsiteX4-55" fmla="*/ 1358970 w 1738896"/>
                <a:gd name="connsiteY4-56" fmla="*/ 20204 h 1183608"/>
                <a:gd name="connsiteX5-57" fmla="*/ 1738896 w 1738896"/>
                <a:gd name="connsiteY5-58" fmla="*/ 932071 h 1183608"/>
                <a:gd name="connsiteX0-59" fmla="*/ 78862 w 1739681"/>
                <a:gd name="connsiteY0-60" fmla="*/ 910360 h 1203618"/>
                <a:gd name="connsiteX1-61" fmla="*/ 74154 w 1739681"/>
                <a:gd name="connsiteY1-62" fmla="*/ 1030416 h 1203618"/>
                <a:gd name="connsiteX2-63" fmla="*/ 67724 w 1739681"/>
                <a:gd name="connsiteY2-64" fmla="*/ 1033440 h 1203618"/>
                <a:gd name="connsiteX3-65" fmla="*/ 480498 w 1739681"/>
                <a:gd name="connsiteY3-66" fmla="*/ 9349 h 1203618"/>
                <a:gd name="connsiteX4-67" fmla="*/ 903844 w 1739681"/>
                <a:gd name="connsiteY4-68" fmla="*/ 1053292 h 1203618"/>
                <a:gd name="connsiteX5-69" fmla="*/ 1359755 w 1739681"/>
                <a:gd name="connsiteY5-70" fmla="*/ 20204 h 1203618"/>
                <a:gd name="connsiteX6" fmla="*/ 1739681 w 1739681"/>
                <a:gd name="connsiteY6" fmla="*/ 932071 h 1203618"/>
                <a:gd name="connsiteX0-71" fmla="*/ 785 w 1842150"/>
                <a:gd name="connsiteY0-72" fmla="*/ 1108474 h 1203618"/>
                <a:gd name="connsiteX1-73" fmla="*/ 176623 w 1842150"/>
                <a:gd name="connsiteY1-74" fmla="*/ 1030416 h 1203618"/>
                <a:gd name="connsiteX2-75" fmla="*/ 170193 w 1842150"/>
                <a:gd name="connsiteY2-76" fmla="*/ 1033440 h 1203618"/>
                <a:gd name="connsiteX3-77" fmla="*/ 582967 w 1842150"/>
                <a:gd name="connsiteY3-78" fmla="*/ 9349 h 1203618"/>
                <a:gd name="connsiteX4-79" fmla="*/ 1006313 w 1842150"/>
                <a:gd name="connsiteY4-80" fmla="*/ 1053292 h 1203618"/>
                <a:gd name="connsiteX5-81" fmla="*/ 1462224 w 1842150"/>
                <a:gd name="connsiteY5-82" fmla="*/ 20204 h 1203618"/>
                <a:gd name="connsiteX6-83" fmla="*/ 1842150 w 1842150"/>
                <a:gd name="connsiteY6-84" fmla="*/ 932071 h 1203618"/>
                <a:gd name="connsiteX0-85" fmla="*/ 74154 w 1739681"/>
                <a:gd name="connsiteY0-86" fmla="*/ 1030416 h 1203618"/>
                <a:gd name="connsiteX1-87" fmla="*/ 67724 w 1739681"/>
                <a:gd name="connsiteY1-88" fmla="*/ 1033440 h 1203618"/>
                <a:gd name="connsiteX2-89" fmla="*/ 480498 w 1739681"/>
                <a:gd name="connsiteY2-90" fmla="*/ 9349 h 1203618"/>
                <a:gd name="connsiteX3-91" fmla="*/ 903844 w 1739681"/>
                <a:gd name="connsiteY3-92" fmla="*/ 1053292 h 1203618"/>
                <a:gd name="connsiteX4-93" fmla="*/ 1359755 w 1739681"/>
                <a:gd name="connsiteY4-94" fmla="*/ 20204 h 1203618"/>
                <a:gd name="connsiteX5-95" fmla="*/ 1739681 w 1739681"/>
                <a:gd name="connsiteY5-96" fmla="*/ 932071 h 1203618"/>
                <a:gd name="connsiteX0-97" fmla="*/ 74154 w 1739681"/>
                <a:gd name="connsiteY0-98" fmla="*/ 1030416 h 1203618"/>
                <a:gd name="connsiteX1-99" fmla="*/ 67724 w 1739681"/>
                <a:gd name="connsiteY1-100" fmla="*/ 1033440 h 1203618"/>
                <a:gd name="connsiteX2-101" fmla="*/ 377249 w 1739681"/>
                <a:gd name="connsiteY2-102" fmla="*/ 1020643 h 1203618"/>
                <a:gd name="connsiteX3-103" fmla="*/ 480498 w 1739681"/>
                <a:gd name="connsiteY3-104" fmla="*/ 9349 h 1203618"/>
                <a:gd name="connsiteX4-105" fmla="*/ 903844 w 1739681"/>
                <a:gd name="connsiteY4-106" fmla="*/ 1053292 h 1203618"/>
                <a:gd name="connsiteX5-107" fmla="*/ 1359755 w 1739681"/>
                <a:gd name="connsiteY5-108" fmla="*/ 20204 h 1203618"/>
                <a:gd name="connsiteX6-109" fmla="*/ 1739681 w 1739681"/>
                <a:gd name="connsiteY6-110" fmla="*/ 932071 h 1203618"/>
                <a:gd name="connsiteX0-111" fmla="*/ 0 w 1665527"/>
                <a:gd name="connsiteY0-112" fmla="*/ 1030416 h 1190821"/>
                <a:gd name="connsiteX1-113" fmla="*/ 303095 w 1665527"/>
                <a:gd name="connsiteY1-114" fmla="*/ 1020643 h 1190821"/>
                <a:gd name="connsiteX2-115" fmla="*/ 406344 w 1665527"/>
                <a:gd name="connsiteY2-116" fmla="*/ 9349 h 1190821"/>
                <a:gd name="connsiteX3-117" fmla="*/ 829690 w 1665527"/>
                <a:gd name="connsiteY3-118" fmla="*/ 1053292 h 1190821"/>
                <a:gd name="connsiteX4-119" fmla="*/ 1285601 w 1665527"/>
                <a:gd name="connsiteY4-120" fmla="*/ 20204 h 1190821"/>
                <a:gd name="connsiteX5-121" fmla="*/ 1665527 w 1665527"/>
                <a:gd name="connsiteY5-122" fmla="*/ 932071 h 1190821"/>
                <a:gd name="connsiteX0-123" fmla="*/ 0 w 1665527"/>
                <a:gd name="connsiteY0-124" fmla="*/ 1030416 h 1055101"/>
                <a:gd name="connsiteX1-125" fmla="*/ 406344 w 1665527"/>
                <a:gd name="connsiteY1-126" fmla="*/ 9349 h 1055101"/>
                <a:gd name="connsiteX2-127" fmla="*/ 829690 w 1665527"/>
                <a:gd name="connsiteY2-128" fmla="*/ 1053292 h 1055101"/>
                <a:gd name="connsiteX3-129" fmla="*/ 1285601 w 1665527"/>
                <a:gd name="connsiteY3-130" fmla="*/ 20204 h 1055101"/>
                <a:gd name="connsiteX4-131" fmla="*/ 1665527 w 1665527"/>
                <a:gd name="connsiteY4-132" fmla="*/ 932071 h 1055101"/>
                <a:gd name="connsiteX0-133" fmla="*/ 0 w 1665527"/>
                <a:gd name="connsiteY0-134" fmla="*/ 1024880 h 1058611"/>
                <a:gd name="connsiteX1-135" fmla="*/ 406344 w 1665527"/>
                <a:gd name="connsiteY1-136" fmla="*/ 3813 h 1058611"/>
                <a:gd name="connsiteX2-137" fmla="*/ 829690 w 1665527"/>
                <a:gd name="connsiteY2-138" fmla="*/ 1047756 h 1058611"/>
                <a:gd name="connsiteX3-139" fmla="*/ 1285601 w 1665527"/>
                <a:gd name="connsiteY3-140" fmla="*/ 14668 h 1058611"/>
                <a:gd name="connsiteX4-141" fmla="*/ 1665527 w 1665527"/>
                <a:gd name="connsiteY4-142" fmla="*/ 1058611 h 1058611"/>
                <a:gd name="connsiteX0-143" fmla="*/ 0 w 1665527"/>
                <a:gd name="connsiteY0-144" fmla="*/ 1024880 h 1058611"/>
                <a:gd name="connsiteX1-145" fmla="*/ 406344 w 1665527"/>
                <a:gd name="connsiteY1-146" fmla="*/ 3813 h 1058611"/>
                <a:gd name="connsiteX2-147" fmla="*/ 829690 w 1665527"/>
                <a:gd name="connsiteY2-148" fmla="*/ 1047756 h 1058611"/>
                <a:gd name="connsiteX3-149" fmla="*/ 1285601 w 1665527"/>
                <a:gd name="connsiteY3-150" fmla="*/ 14668 h 1058611"/>
                <a:gd name="connsiteX4-151" fmla="*/ 1665527 w 1665527"/>
                <a:gd name="connsiteY4-152" fmla="*/ 1058611 h 1058611"/>
                <a:gd name="connsiteX0-153" fmla="*/ 0 w 1665527"/>
                <a:gd name="connsiteY0-154" fmla="*/ 1024880 h 1058611"/>
                <a:gd name="connsiteX1-155" fmla="*/ 406344 w 1665527"/>
                <a:gd name="connsiteY1-156" fmla="*/ 3813 h 1058611"/>
                <a:gd name="connsiteX2-157" fmla="*/ 829690 w 1665527"/>
                <a:gd name="connsiteY2-158" fmla="*/ 1047756 h 1058611"/>
                <a:gd name="connsiteX3-159" fmla="*/ 1285601 w 1665527"/>
                <a:gd name="connsiteY3-160" fmla="*/ 14668 h 1058611"/>
                <a:gd name="connsiteX4-161" fmla="*/ 1665527 w 1665527"/>
                <a:gd name="connsiteY4-162" fmla="*/ 1058611 h 1058611"/>
                <a:gd name="connsiteX0-163" fmla="*/ 0 w 1665527"/>
                <a:gd name="connsiteY0-164" fmla="*/ 1033394 h 1067125"/>
                <a:gd name="connsiteX1-165" fmla="*/ 406344 w 1665527"/>
                <a:gd name="connsiteY1-166" fmla="*/ 12327 h 1067125"/>
                <a:gd name="connsiteX2-167" fmla="*/ 829690 w 1665527"/>
                <a:gd name="connsiteY2-168" fmla="*/ 1056270 h 1067125"/>
                <a:gd name="connsiteX3-169" fmla="*/ 1286407 w 1665527"/>
                <a:gd name="connsiteY3-170" fmla="*/ 1809 h 1067125"/>
                <a:gd name="connsiteX4-171" fmla="*/ 1665527 w 1665527"/>
                <a:gd name="connsiteY4-172" fmla="*/ 1067125 h 10671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noFill/>
            <a:ln w="19050" cap="flat" cmpd="sng" algn="ctr">
              <a:solidFill>
                <a:srgbClr val="FF0000"/>
              </a:solid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MS PGothic" panose="020B0600070205080204" pitchFamily="34" charset="-128"/>
              </a:endParaRPr>
            </a:p>
          </p:txBody>
        </p:sp>
      </p:grpSp>
      <p:sp>
        <p:nvSpPr>
          <p:cNvPr id="29" name="Right Arrow 28"/>
          <p:cNvSpPr/>
          <p:nvPr/>
        </p:nvSpPr>
        <p:spPr>
          <a:xfrm>
            <a:off x="4114800" y="4571999"/>
            <a:ext cx="762000" cy="5334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Multi-tenant Design</a:t>
            </a:r>
            <a:endParaRPr lang="en-US" dirty="0"/>
          </a:p>
        </p:txBody>
      </p:sp>
      <p:sp>
        <p:nvSpPr>
          <p:cNvPr id="3" name="Content Placeholder 2"/>
          <p:cNvSpPr>
            <a:spLocks noGrp="1"/>
          </p:cNvSpPr>
          <p:nvPr>
            <p:ph idx="1"/>
          </p:nvPr>
        </p:nvSpPr>
        <p:spPr>
          <a:xfrm>
            <a:off x="457200" y="1600200"/>
            <a:ext cx="8229600" cy="5105400"/>
          </a:xfrm>
        </p:spPr>
        <p:txBody>
          <a:bodyPr>
            <a:noAutofit/>
          </a:bodyPr>
          <a:lstStyle/>
          <a:p>
            <a:r>
              <a:rPr lang="en-US" dirty="0" smtClean="0"/>
              <a:t>What is multi-tenant design ?</a:t>
            </a:r>
            <a:endParaRPr lang="en-US" dirty="0" smtClean="0"/>
          </a:p>
          <a:p>
            <a:pPr lvl="1"/>
            <a:r>
              <a:rPr lang="en-US" dirty="0" smtClean="0"/>
              <a:t>Multi-tenant refers to a principle in software architecture where a single instance of the software runs on a server, serving multiple client organizations.</a:t>
            </a:r>
            <a:endParaRPr lang="en-US" dirty="0" smtClean="0"/>
          </a:p>
          <a:p>
            <a:pPr lvl="1"/>
            <a:r>
              <a:rPr lang="en-US" dirty="0" smtClean="0"/>
              <a:t>With a multi-tenant architecture, a software application is designed to virtually partition its data and configuration thus each client organization works with a customized virtual application instance.</a:t>
            </a:r>
            <a:br>
              <a:rPr lang="en-US" dirty="0" smtClean="0"/>
            </a:br>
            <a:endParaRPr lang="en-US" dirty="0" smtClean="0"/>
          </a:p>
          <a:p>
            <a:r>
              <a:rPr lang="en-US" dirty="0" smtClean="0"/>
              <a:t>Client oriented requirements :</a:t>
            </a:r>
            <a:endParaRPr lang="en-US" dirty="0" smtClean="0"/>
          </a:p>
          <a:p>
            <a:pPr lvl="1"/>
            <a:r>
              <a:rPr lang="en-US" dirty="0" smtClean="0"/>
              <a:t>Customization</a:t>
            </a:r>
            <a:endParaRPr lang="en-US" dirty="0" smtClean="0"/>
          </a:p>
          <a:p>
            <a:pPr lvl="2"/>
            <a:r>
              <a:rPr lang="en-US" dirty="0" smtClean="0"/>
              <a:t>Multi-tenant applications are typically required to provide a high degree of customization to support each target organization's needs.</a:t>
            </a:r>
            <a:endParaRPr lang="en-US" dirty="0" smtClean="0"/>
          </a:p>
          <a:p>
            <a:pPr lvl="1"/>
            <a:r>
              <a:rPr lang="en-US" dirty="0" smtClean="0"/>
              <a:t>Quality of service</a:t>
            </a:r>
            <a:endParaRPr lang="en-US" dirty="0" smtClean="0"/>
          </a:p>
          <a:p>
            <a:pPr lvl="2"/>
            <a:r>
              <a:rPr lang="en-US" dirty="0" smtClean="0"/>
              <a:t>Multi-tenant applications are expected to provide adequate levels of security and robustness.</a:t>
            </a:r>
            <a:endParaRPr lang="en-US"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Cloud Computing ?</a:t>
            </a:r>
            <a:endParaRPr lang="en-US" dirty="0"/>
          </a:p>
        </p:txBody>
      </p:sp>
      <p:sp>
        <p:nvSpPr>
          <p:cNvPr id="3" name="Text Placeholder 2"/>
          <p:cNvSpPr>
            <a:spLocks noGrp="1"/>
          </p:cNvSpPr>
          <p:nvPr>
            <p:ph type="body" idx="1"/>
          </p:nvPr>
        </p:nvSpPr>
        <p:spPr/>
        <p:txBody>
          <a:bodyPr/>
          <a:lstStyle/>
          <a:p>
            <a:r>
              <a:rPr lang="en-US" dirty="0" smtClean="0">
                <a:solidFill>
                  <a:srgbClr val="C00000"/>
                </a:solidFill>
              </a:rPr>
              <a:t>What do they say ?</a:t>
            </a:r>
            <a:endParaRPr lang="en-US" dirty="0">
              <a:solidFill>
                <a:srgbClr val="C00000"/>
              </a:solidFill>
            </a:endParaRPr>
          </a:p>
        </p:txBody>
      </p:sp>
      <p:pic>
        <p:nvPicPr>
          <p:cNvPr id="4" name="Picture 2" descr="C:\Users\Andy\AppData\Local\Microsoft\Windows\Temporary Internet Files\Content.IE5\OQIHRKSF\MPj04385260000[1].jpg"/>
          <p:cNvPicPr>
            <a:picLocks noChangeAspect="1" noChangeArrowheads="1"/>
          </p:cNvPicPr>
          <p:nvPr/>
        </p:nvPicPr>
        <p:blipFill>
          <a:blip r:embed="rId1" cstate="print"/>
          <a:srcRect/>
          <a:stretch>
            <a:fillRect/>
          </a:stretch>
        </p:blipFill>
        <p:spPr bwMode="auto">
          <a:xfrm>
            <a:off x="4000870" y="762000"/>
            <a:ext cx="4838330" cy="3230162"/>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Availability &amp; Reliability</a:t>
            </a:r>
            <a:endParaRPr lang="en-US" dirty="0"/>
          </a:p>
        </p:txBody>
      </p:sp>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http://geekswithblogs.net/images/geekswithblogs_net/starr/Green-Traffic-Light.jpg"/>
          <p:cNvPicPr>
            <a:picLocks noChangeAspect="1" noChangeArrowheads="1"/>
          </p:cNvPicPr>
          <p:nvPr/>
        </p:nvPicPr>
        <p:blipFill>
          <a:blip r:embed="rId2" cstate="print"/>
          <a:srcRect t="5333" b="6667"/>
          <a:stretch>
            <a:fillRect/>
          </a:stretch>
        </p:blipFill>
        <p:spPr bwMode="auto">
          <a:xfrm>
            <a:off x="762000" y="1594104"/>
            <a:ext cx="3352800" cy="4425696"/>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144884" y="4876800"/>
            <a:ext cx="5694316"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Data Never Loss</a:t>
            </a:r>
            <a:b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Machine Never Fail</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Availability &amp; Reliability</a:t>
            </a:r>
            <a:endParaRPr lang="en-US" dirty="0"/>
          </a:p>
        </p:txBody>
      </p:sp>
      <p:sp>
        <p:nvSpPr>
          <p:cNvPr id="3" name="Content Placeholder 2"/>
          <p:cNvSpPr>
            <a:spLocks noGrp="1"/>
          </p:cNvSpPr>
          <p:nvPr>
            <p:ph idx="1"/>
          </p:nvPr>
        </p:nvSpPr>
        <p:spPr>
          <a:xfrm>
            <a:off x="457200" y="1600200"/>
            <a:ext cx="8229600" cy="4953000"/>
          </a:xfrm>
        </p:spPr>
        <p:txBody>
          <a:bodyPr>
            <a:normAutofit/>
          </a:bodyPr>
          <a:lstStyle/>
          <a:p>
            <a:r>
              <a:rPr lang="en-US" dirty="0" smtClean="0"/>
              <a:t>What is availability ?</a:t>
            </a:r>
            <a:endParaRPr lang="en-US" dirty="0" smtClean="0"/>
          </a:p>
          <a:p>
            <a:pPr lvl="1"/>
            <a:r>
              <a:rPr lang="en-US" dirty="0" smtClean="0"/>
              <a:t>The degree to which a system, subsystem, or equipment is in a specified operable and committable state at the start of a mission, when the mission is called for at an unknown time. </a:t>
            </a:r>
            <a:endParaRPr lang="en-US" dirty="0" smtClean="0"/>
          </a:p>
          <a:p>
            <a:pPr lvl="1"/>
            <a:r>
              <a:rPr lang="en-US" dirty="0" smtClean="0"/>
              <a:t>Cloud system usually require high availability</a:t>
            </a:r>
            <a:endParaRPr lang="en-US" dirty="0" smtClean="0"/>
          </a:p>
          <a:p>
            <a:pPr lvl="2"/>
            <a:r>
              <a:rPr lang="en-US" dirty="0" smtClean="0"/>
              <a:t>Ex. “Five Nines” system would statistically provide 99.999% availability</a:t>
            </a:r>
            <a:endParaRPr lang="en-US" dirty="0" smtClean="0"/>
          </a:p>
          <a:p>
            <a:r>
              <a:rPr lang="en-US" dirty="0" smtClean="0"/>
              <a:t>What is reliability ?</a:t>
            </a:r>
            <a:endParaRPr lang="en-US" dirty="0" smtClean="0"/>
          </a:p>
          <a:p>
            <a:pPr lvl="1"/>
            <a:r>
              <a:rPr lang="en-US" dirty="0" smtClean="0"/>
              <a:t>The ability of a system or component to perform its required functions under stated conditions for a specified period of time. </a:t>
            </a:r>
            <a:endParaRPr lang="en-US" dirty="0" smtClean="0"/>
          </a:p>
          <a:p>
            <a:r>
              <a:rPr lang="en-US" dirty="0" smtClean="0"/>
              <a:t>But how to achieve these properties ?</a:t>
            </a:r>
            <a:endParaRPr lang="en-US" dirty="0" smtClean="0"/>
          </a:p>
          <a:p>
            <a:pPr lvl="1"/>
            <a:r>
              <a:rPr lang="en-US" dirty="0" smtClean="0"/>
              <a:t>Fault tolerance system</a:t>
            </a:r>
            <a:endParaRPr lang="en-US" dirty="0" smtClean="0"/>
          </a:p>
          <a:p>
            <a:pPr lvl="1"/>
            <a:r>
              <a:rPr lang="en-US" dirty="0" smtClean="0"/>
              <a:t>Require system resilience</a:t>
            </a:r>
            <a:endParaRPr lang="en-US" dirty="0" smtClean="0"/>
          </a:p>
          <a:p>
            <a:pPr lvl="1"/>
            <a:r>
              <a:rPr lang="en-US" dirty="0" smtClean="0"/>
              <a:t>Reliable system security</a:t>
            </a:r>
            <a:endParaRPr lang="en-US"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Fault Tolerance</a:t>
            </a:r>
            <a:endParaRPr lang="en-US" dirty="0"/>
          </a:p>
        </p:txBody>
      </p:sp>
      <p:sp>
        <p:nvSpPr>
          <p:cNvPr id="3" name="Content Placeholder 2"/>
          <p:cNvSpPr>
            <a:spLocks noGrp="1"/>
          </p:cNvSpPr>
          <p:nvPr>
            <p:ph idx="1"/>
          </p:nvPr>
        </p:nvSpPr>
        <p:spPr>
          <a:xfrm>
            <a:off x="457200" y="1600200"/>
            <a:ext cx="8229600" cy="4800600"/>
          </a:xfrm>
        </p:spPr>
        <p:txBody>
          <a:bodyPr/>
          <a:lstStyle/>
          <a:p>
            <a:r>
              <a:rPr lang="en-US" dirty="0" smtClean="0"/>
              <a:t>What is fault tolerant system ?</a:t>
            </a:r>
            <a:endParaRPr lang="en-US" dirty="0" smtClean="0"/>
          </a:p>
          <a:p>
            <a:pPr lvl="1"/>
            <a:r>
              <a:rPr lang="en-US" dirty="0" smtClean="0"/>
              <a:t>Fault-tolerance is the property that enables a system to continue operating properly in the event of the failure of some of its components.</a:t>
            </a:r>
            <a:endParaRPr lang="en-US" dirty="0" smtClean="0"/>
          </a:p>
          <a:p>
            <a:pPr lvl="1"/>
            <a:r>
              <a:rPr lang="en-US" dirty="0" smtClean="0"/>
              <a:t>If its operating quality decreases at all, the decrease is proportional to the severity of the failure, as compared to a naively-designed system in which even a small failure can cause total breakdown.</a:t>
            </a:r>
            <a:br>
              <a:rPr lang="en-US" dirty="0" smtClean="0"/>
            </a:br>
            <a:endParaRPr lang="en-US" dirty="0" smtClean="0"/>
          </a:p>
          <a:p>
            <a:r>
              <a:rPr lang="en-US" dirty="0" smtClean="0"/>
              <a:t>Four basic characteristics :</a:t>
            </a:r>
            <a:endParaRPr lang="en-US" dirty="0" smtClean="0"/>
          </a:p>
          <a:p>
            <a:pPr lvl="1"/>
            <a:r>
              <a:rPr lang="en-US" dirty="0" smtClean="0"/>
              <a:t>No single point of failure</a:t>
            </a:r>
            <a:endParaRPr lang="en-US" dirty="0" smtClean="0"/>
          </a:p>
          <a:p>
            <a:pPr lvl="1"/>
            <a:r>
              <a:rPr lang="en-US" dirty="0" smtClean="0"/>
              <a:t>Fault detection and isolation to the failing component</a:t>
            </a:r>
            <a:endParaRPr lang="en-US" dirty="0" smtClean="0"/>
          </a:p>
          <a:p>
            <a:pPr lvl="1"/>
            <a:r>
              <a:rPr lang="en-US" dirty="0" smtClean="0"/>
              <a:t>Fault containment to prevent propagation of the failure</a:t>
            </a:r>
            <a:endParaRPr lang="en-US" dirty="0" smtClean="0"/>
          </a:p>
          <a:p>
            <a:pPr lvl="1"/>
            <a:r>
              <a:rPr lang="en-US" dirty="0" smtClean="0"/>
              <a:t>Availability of reversion modes</a:t>
            </a:r>
            <a:endParaRPr lang="en-US"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http://gautamlulla.files.wordpress.com/2010/07/spf.jpg"/>
          <p:cNvPicPr>
            <a:picLocks noChangeAspect="1" noChangeArrowheads="1"/>
          </p:cNvPicPr>
          <p:nvPr/>
        </p:nvPicPr>
        <p:blipFill>
          <a:blip r:embed="rId1" cstate="print"/>
          <a:srcRect/>
          <a:stretch>
            <a:fillRect/>
          </a:stretch>
        </p:blipFill>
        <p:spPr bwMode="auto">
          <a:xfrm>
            <a:off x="6248400" y="2502009"/>
            <a:ext cx="2895600" cy="4355991"/>
          </a:xfrm>
          <a:prstGeom prst="rect">
            <a:avLst/>
          </a:prstGeom>
          <a:noFill/>
        </p:spPr>
      </p:pic>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normAutofit/>
          </a:bodyPr>
          <a:lstStyle/>
          <a:p>
            <a:r>
              <a:rPr lang="en-US" dirty="0" smtClean="0"/>
              <a:t>Fault Tolerance</a:t>
            </a:r>
            <a:endParaRPr lang="en-US" dirty="0"/>
          </a:p>
        </p:txBody>
      </p:sp>
      <p:sp>
        <p:nvSpPr>
          <p:cNvPr id="3" name="Content Placeholder 2"/>
          <p:cNvSpPr>
            <a:spLocks noGrp="1"/>
          </p:cNvSpPr>
          <p:nvPr>
            <p:ph idx="1"/>
          </p:nvPr>
        </p:nvSpPr>
        <p:spPr>
          <a:xfrm>
            <a:off x="457200" y="1600200"/>
            <a:ext cx="6400800" cy="4525963"/>
          </a:xfrm>
        </p:spPr>
        <p:txBody>
          <a:bodyPr/>
          <a:lstStyle/>
          <a:p>
            <a:r>
              <a:rPr lang="en-US" dirty="0" smtClean="0"/>
              <a:t>Single Point Of Failure (SPOF)</a:t>
            </a:r>
            <a:endParaRPr lang="en-US" dirty="0" smtClean="0"/>
          </a:p>
          <a:p>
            <a:pPr lvl="1"/>
            <a:r>
              <a:rPr lang="en-US" dirty="0" smtClean="0"/>
              <a:t>A part of a system which, if it fails, will stop the entire system from working.</a:t>
            </a:r>
            <a:endParaRPr lang="en-US" dirty="0" smtClean="0"/>
          </a:p>
          <a:p>
            <a:pPr lvl="1"/>
            <a:r>
              <a:rPr lang="en-US" dirty="0" smtClean="0"/>
              <a:t>The assessment of a potentially single location of failure identifies the critical components of a complex system that would provoke a total systems failure in case of malfunction.</a:t>
            </a:r>
            <a:br>
              <a:rPr lang="en-US" dirty="0" smtClean="0"/>
            </a:br>
            <a:endParaRPr lang="en-US" dirty="0" smtClean="0"/>
          </a:p>
          <a:p>
            <a:r>
              <a:rPr lang="en-US" dirty="0" smtClean="0"/>
              <a:t>Preventing single point of failure</a:t>
            </a:r>
            <a:endParaRPr lang="en-US" dirty="0" smtClean="0"/>
          </a:p>
          <a:p>
            <a:pPr lvl="1"/>
            <a:r>
              <a:rPr lang="en-US" dirty="0" smtClean="0"/>
              <a:t>If a system experiences a failure, it must continue to operate without interruption during the repair process.</a:t>
            </a:r>
            <a:endParaRPr lang="en-US" dirty="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Fault Tolerance</a:t>
            </a:r>
            <a:endParaRPr lang="en-US" dirty="0"/>
          </a:p>
        </p:txBody>
      </p:sp>
      <p:sp>
        <p:nvSpPr>
          <p:cNvPr id="3" name="Content Placeholder 2"/>
          <p:cNvSpPr>
            <a:spLocks noGrp="1"/>
          </p:cNvSpPr>
          <p:nvPr>
            <p:ph idx="1"/>
          </p:nvPr>
        </p:nvSpPr>
        <p:spPr/>
        <p:txBody>
          <a:bodyPr/>
          <a:lstStyle/>
          <a:p>
            <a:r>
              <a:rPr lang="en-US" dirty="0" smtClean="0"/>
              <a:t>Fault Detection and Isolation (FDI)</a:t>
            </a:r>
            <a:endParaRPr lang="en-US" dirty="0" smtClean="0"/>
          </a:p>
          <a:p>
            <a:pPr lvl="1"/>
            <a:r>
              <a:rPr lang="en-US" dirty="0" smtClean="0"/>
              <a:t>A subfield of control engineering which concerns itself with monitoring a system, identifying when a fault has occurred and pinpoint the type of fault and its location.</a:t>
            </a:r>
            <a:br>
              <a:rPr lang="en-US" dirty="0" smtClean="0"/>
            </a:br>
            <a:endParaRPr lang="en-US" dirty="0" smtClean="0"/>
          </a:p>
          <a:p>
            <a:r>
              <a:rPr lang="en-US" dirty="0" smtClean="0"/>
              <a:t>Isolate failing component</a:t>
            </a:r>
            <a:endParaRPr lang="en-US" dirty="0" smtClean="0"/>
          </a:p>
          <a:p>
            <a:pPr lvl="1"/>
            <a:r>
              <a:rPr lang="en-US" dirty="0" smtClean="0"/>
              <a:t>When a failure occurs, the system</a:t>
            </a:r>
            <a:br>
              <a:rPr lang="en-US" dirty="0" smtClean="0"/>
            </a:br>
            <a:r>
              <a:rPr lang="en-US" dirty="0" smtClean="0"/>
              <a:t>must be able to isolate the failure</a:t>
            </a:r>
            <a:br>
              <a:rPr lang="en-US" dirty="0" smtClean="0"/>
            </a:br>
            <a:r>
              <a:rPr lang="en-US" dirty="0" smtClean="0"/>
              <a:t>to the offending component. </a:t>
            </a:r>
            <a:endParaRPr lang="en-US" dirty="0"/>
          </a:p>
        </p:txBody>
      </p:sp>
      <p:pic>
        <p:nvPicPr>
          <p:cNvPr id="93186" name="Picture 2" descr="http://www.adelicatebalance.com.au/gallery/images/people/doctor.jpg"/>
          <p:cNvPicPr>
            <a:picLocks noChangeAspect="1" noChangeArrowheads="1"/>
          </p:cNvPicPr>
          <p:nvPr/>
        </p:nvPicPr>
        <p:blipFill>
          <a:blip r:embed="rId2" cstate="print"/>
          <a:srcRect/>
          <a:stretch>
            <a:fillRect/>
          </a:stretch>
        </p:blipFill>
        <p:spPr bwMode="auto">
          <a:xfrm>
            <a:off x="5143500" y="3800474"/>
            <a:ext cx="3771900" cy="282892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Fault Tolerance</a:t>
            </a:r>
            <a:endParaRPr lang="en-US" dirty="0"/>
          </a:p>
        </p:txBody>
      </p:sp>
      <p:sp>
        <p:nvSpPr>
          <p:cNvPr id="3" name="Content Placeholder 2"/>
          <p:cNvSpPr>
            <a:spLocks noGrp="1"/>
          </p:cNvSpPr>
          <p:nvPr>
            <p:ph idx="1"/>
          </p:nvPr>
        </p:nvSpPr>
        <p:spPr/>
        <p:txBody>
          <a:bodyPr/>
          <a:lstStyle/>
          <a:p>
            <a:r>
              <a:rPr lang="en-US" dirty="0" smtClean="0"/>
              <a:t>Fault Containment</a:t>
            </a:r>
            <a:endParaRPr lang="en-US" dirty="0" smtClean="0"/>
          </a:p>
          <a:p>
            <a:pPr lvl="1"/>
            <a:r>
              <a:rPr lang="en-US" dirty="0" smtClean="0"/>
              <a:t>Some failure mechanisms can cause a system to fail by propagating the failure to the rest of the system.</a:t>
            </a:r>
            <a:endParaRPr lang="en-US" dirty="0" smtClean="0"/>
          </a:p>
          <a:p>
            <a:pPr lvl="1"/>
            <a:r>
              <a:rPr lang="en-US" dirty="0" smtClean="0"/>
              <a:t>Mechanisms that isolate a rogue transmitter or failing component to protect the system are required.</a:t>
            </a:r>
            <a:br>
              <a:rPr lang="en-US" dirty="0" smtClean="0"/>
            </a:br>
            <a:endParaRPr lang="en-US" dirty="0" smtClean="0"/>
          </a:p>
          <a:p>
            <a:r>
              <a:rPr lang="en-US" dirty="0" smtClean="0"/>
              <a:t>Available of reversion modes</a:t>
            </a:r>
            <a:endParaRPr lang="en-US" dirty="0" smtClean="0"/>
          </a:p>
          <a:p>
            <a:pPr lvl="1"/>
            <a:r>
              <a:rPr lang="en-US" dirty="0" smtClean="0"/>
              <a:t>System should be able to maintain some check points which can be used in managing the state changes.</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System Resilience</a:t>
            </a:r>
            <a:endParaRPr lang="en-US" dirty="0"/>
          </a:p>
        </p:txBody>
      </p:sp>
      <p:sp>
        <p:nvSpPr>
          <p:cNvPr id="3" name="Content Placeholder 2"/>
          <p:cNvSpPr>
            <a:spLocks noGrp="1"/>
          </p:cNvSpPr>
          <p:nvPr>
            <p:ph idx="1"/>
          </p:nvPr>
        </p:nvSpPr>
        <p:spPr/>
        <p:txBody>
          <a:bodyPr/>
          <a:lstStyle/>
          <a:p>
            <a:r>
              <a:rPr lang="en-US" dirty="0" smtClean="0"/>
              <a:t>What is resilience ?</a:t>
            </a:r>
            <a:endParaRPr lang="en-US" dirty="0" smtClean="0"/>
          </a:p>
          <a:p>
            <a:pPr lvl="1"/>
            <a:r>
              <a:rPr lang="en-US" dirty="0" smtClean="0"/>
              <a:t>Resilience is the ability to provide and maintain an acceptable level of service in the face of faults and challenges to normal operation.</a:t>
            </a:r>
            <a:endParaRPr lang="en-US" dirty="0" smtClean="0"/>
          </a:p>
          <a:p>
            <a:pPr lvl="1"/>
            <a:r>
              <a:rPr lang="en-US" dirty="0" smtClean="0"/>
              <a:t>Resiliency pertains to the system's ability to return to its original state after encountering trouble. In other words, if a risk event knocks a system offline, a highly resilient system will return back to work and function as planned as soon as possible. </a:t>
            </a:r>
            <a:br>
              <a:rPr lang="en-US" dirty="0" smtClean="0"/>
            </a:br>
            <a:endParaRPr lang="en-US" dirty="0" smtClean="0"/>
          </a:p>
          <a:p>
            <a:r>
              <a:rPr lang="en-US" dirty="0" smtClean="0"/>
              <a:t>Some risk events</a:t>
            </a:r>
            <a:endParaRPr lang="en-US" dirty="0" smtClean="0"/>
          </a:p>
          <a:p>
            <a:pPr lvl="1"/>
            <a:r>
              <a:rPr lang="en-US" dirty="0" smtClean="0"/>
              <a:t>If power is lost at a plant for two days, can our system recover ?</a:t>
            </a:r>
            <a:endParaRPr lang="en-US" dirty="0" smtClean="0"/>
          </a:p>
          <a:p>
            <a:pPr lvl="1"/>
            <a:r>
              <a:rPr lang="en-US" dirty="0" smtClean="0"/>
              <a:t>If a key service is lost because a database corruption, can the business recover ?</a:t>
            </a:r>
            <a:endParaRPr lang="en-US"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System Resilience</a:t>
            </a:r>
            <a:endParaRPr lang="en-US" dirty="0"/>
          </a:p>
        </p:txBody>
      </p:sp>
      <p:sp>
        <p:nvSpPr>
          <p:cNvPr id="3" name="Content Placeholder 2"/>
          <p:cNvSpPr>
            <a:spLocks noGrp="1"/>
          </p:cNvSpPr>
          <p:nvPr>
            <p:ph idx="1"/>
          </p:nvPr>
        </p:nvSpPr>
        <p:spPr>
          <a:xfrm>
            <a:off x="457200" y="1524000"/>
            <a:ext cx="8305800" cy="5029200"/>
          </a:xfrm>
        </p:spPr>
        <p:txBody>
          <a:bodyPr/>
          <a:lstStyle/>
          <a:p>
            <a:r>
              <a:rPr lang="en-US" dirty="0" smtClean="0"/>
              <a:t>Disaster Recovery</a:t>
            </a:r>
            <a:endParaRPr lang="en-US" dirty="0" smtClean="0"/>
          </a:p>
          <a:p>
            <a:pPr lvl="1"/>
            <a:r>
              <a:rPr lang="en-US" dirty="0" smtClean="0"/>
              <a:t>Disaster recovery is the process, policies and procedures related to preparing for recovery or continuation of technology infrastructure critical to an organization after a natural or human-induced disaster.</a:t>
            </a:r>
            <a:br>
              <a:rPr lang="en-US" dirty="0" smtClean="0"/>
            </a:br>
            <a:endParaRPr lang="en-US" dirty="0" smtClean="0"/>
          </a:p>
          <a:p>
            <a:r>
              <a:rPr lang="en-US" dirty="0" smtClean="0"/>
              <a:t>Some common strategies :</a:t>
            </a:r>
            <a:endParaRPr lang="en-US" dirty="0" smtClean="0"/>
          </a:p>
          <a:p>
            <a:pPr lvl="1"/>
            <a:r>
              <a:rPr lang="en-US" dirty="0" smtClean="0"/>
              <a:t>Backup</a:t>
            </a:r>
            <a:endParaRPr lang="en-US" dirty="0" smtClean="0"/>
          </a:p>
          <a:p>
            <a:pPr lvl="2"/>
            <a:r>
              <a:rPr lang="en-US" dirty="0" smtClean="0"/>
              <a:t>Make data off-site at regular interval</a:t>
            </a:r>
            <a:endParaRPr lang="en-US" dirty="0" smtClean="0"/>
          </a:p>
          <a:p>
            <a:pPr lvl="2"/>
            <a:r>
              <a:rPr lang="en-US" dirty="0" smtClean="0"/>
              <a:t>Replicate data to an off-site location</a:t>
            </a:r>
            <a:endParaRPr lang="en-US" dirty="0" smtClean="0"/>
          </a:p>
          <a:p>
            <a:pPr lvl="2"/>
            <a:r>
              <a:rPr lang="en-US" dirty="0" smtClean="0"/>
              <a:t>Replicate whole system</a:t>
            </a:r>
            <a:endParaRPr lang="en-US" dirty="0" smtClean="0"/>
          </a:p>
          <a:p>
            <a:pPr lvl="1"/>
            <a:r>
              <a:rPr lang="en-US" dirty="0" smtClean="0"/>
              <a:t>Preparing</a:t>
            </a:r>
            <a:endParaRPr lang="en-US" dirty="0" smtClean="0"/>
          </a:p>
          <a:p>
            <a:pPr lvl="2"/>
            <a:r>
              <a:rPr lang="en-US" dirty="0" smtClean="0"/>
              <a:t>Local mirror systems</a:t>
            </a:r>
            <a:endParaRPr lang="en-US" dirty="0" smtClean="0"/>
          </a:p>
          <a:p>
            <a:pPr lvl="2"/>
            <a:r>
              <a:rPr lang="en-US" dirty="0" smtClean="0"/>
              <a:t>Surge protector</a:t>
            </a:r>
            <a:endParaRPr lang="en-US" dirty="0" smtClean="0"/>
          </a:p>
          <a:p>
            <a:pPr lvl="2"/>
            <a:r>
              <a:rPr lang="en-US" dirty="0" smtClean="0"/>
              <a:t>Uninterruptible Power Supply (UPS)</a:t>
            </a:r>
            <a:endParaRPr lang="en-US" dirty="0"/>
          </a:p>
        </p:txBody>
      </p:sp>
      <p:pic>
        <p:nvPicPr>
          <p:cNvPr id="94212" name="Picture 4" descr="http://www.newsbiscuit.com/wp-content/uploads/2009/12/374-bandage-man.jpg"/>
          <p:cNvPicPr>
            <a:picLocks noChangeAspect="1" noChangeArrowheads="1"/>
          </p:cNvPicPr>
          <p:nvPr/>
        </p:nvPicPr>
        <p:blipFill>
          <a:blip r:embed="rId2" cstate="print"/>
          <a:srcRect/>
          <a:stretch>
            <a:fillRect/>
          </a:stretch>
        </p:blipFill>
        <p:spPr bwMode="auto">
          <a:xfrm>
            <a:off x="5343525" y="4095749"/>
            <a:ext cx="3571875" cy="253365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System Security</a:t>
            </a:r>
            <a:endParaRPr lang="en-US" dirty="0"/>
          </a:p>
        </p:txBody>
      </p:sp>
      <p:sp>
        <p:nvSpPr>
          <p:cNvPr id="3" name="Content Placeholder 2"/>
          <p:cNvSpPr>
            <a:spLocks noGrp="1"/>
          </p:cNvSpPr>
          <p:nvPr>
            <p:ph idx="1"/>
          </p:nvPr>
        </p:nvSpPr>
        <p:spPr/>
        <p:txBody>
          <a:bodyPr/>
          <a:lstStyle/>
          <a:p>
            <a:r>
              <a:rPr lang="en-US" dirty="0" smtClean="0"/>
              <a:t>Security issue in Cloud Computing :</a:t>
            </a:r>
            <a:endParaRPr lang="en-US" dirty="0" smtClean="0"/>
          </a:p>
          <a:p>
            <a:pPr lvl="1"/>
            <a:r>
              <a:rPr lang="en-US" dirty="0" smtClean="0"/>
              <a:t>Cloud security is an evolving sub-domain of computer security, network security, and, more broadly, information security.</a:t>
            </a:r>
            <a:endParaRPr lang="en-US" dirty="0" smtClean="0"/>
          </a:p>
          <a:p>
            <a:pPr lvl="1"/>
            <a:r>
              <a:rPr lang="en-US" dirty="0" smtClean="0"/>
              <a:t>It refers to a broad set of policies, technologies, and controls deployed to protect data, applications, and the associated infrastructure of cloud computing.</a:t>
            </a:r>
            <a:endParaRPr lang="en-US" dirty="0"/>
          </a:p>
        </p:txBody>
      </p:sp>
      <p:pic>
        <p:nvPicPr>
          <p:cNvPr id="5" name="Picture 4" descr="cloud_security_password_610.jpg"/>
          <p:cNvPicPr>
            <a:picLocks noChangeAspect="1"/>
          </p:cNvPicPr>
          <p:nvPr/>
        </p:nvPicPr>
        <p:blipFill>
          <a:blip r:embed="rId2" cstate="print"/>
          <a:srcRect t="14446"/>
          <a:stretch>
            <a:fillRect/>
          </a:stretch>
        </p:blipFill>
        <p:spPr>
          <a:xfrm>
            <a:off x="2353390" y="4020312"/>
            <a:ext cx="4437221" cy="253288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System Security</a:t>
            </a:r>
            <a:endParaRPr lang="en-US" dirty="0"/>
          </a:p>
        </p:txBody>
      </p:sp>
      <p:sp>
        <p:nvSpPr>
          <p:cNvPr id="3" name="Content Placeholder 2"/>
          <p:cNvSpPr>
            <a:spLocks noGrp="1"/>
          </p:cNvSpPr>
          <p:nvPr>
            <p:ph idx="1"/>
          </p:nvPr>
        </p:nvSpPr>
        <p:spPr>
          <a:xfrm>
            <a:off x="457200" y="1524000"/>
            <a:ext cx="7239000" cy="4876800"/>
          </a:xfrm>
        </p:spPr>
        <p:txBody>
          <a:bodyPr>
            <a:noAutofit/>
          </a:bodyPr>
          <a:lstStyle/>
          <a:p>
            <a:r>
              <a:rPr lang="en-US" dirty="0" smtClean="0"/>
              <a:t>Important security and privacy issues :</a:t>
            </a:r>
            <a:endParaRPr lang="en-US" dirty="0" smtClean="0"/>
          </a:p>
          <a:p>
            <a:pPr lvl="1"/>
            <a:r>
              <a:rPr lang="en-US" dirty="0" smtClean="0"/>
              <a:t>Data Protection</a:t>
            </a:r>
            <a:endParaRPr lang="en-US" dirty="0" smtClean="0"/>
          </a:p>
          <a:p>
            <a:pPr lvl="2"/>
            <a:r>
              <a:rPr lang="en-US" dirty="0" smtClean="0"/>
              <a:t>To be considered protected, data from one customer must be properly segregated from that of another.</a:t>
            </a:r>
            <a:endParaRPr lang="en-US" dirty="0" smtClean="0"/>
          </a:p>
          <a:p>
            <a:pPr lvl="1"/>
            <a:r>
              <a:rPr lang="en-US" dirty="0" smtClean="0"/>
              <a:t>Identity Management</a:t>
            </a:r>
            <a:endParaRPr lang="en-US" dirty="0" smtClean="0"/>
          </a:p>
          <a:p>
            <a:pPr lvl="2"/>
            <a:r>
              <a:rPr lang="en-US" dirty="0" smtClean="0"/>
              <a:t>Every enterprise will have its own identity management system to control access to information and computing resources.</a:t>
            </a:r>
            <a:endParaRPr lang="en-US" dirty="0" smtClean="0"/>
          </a:p>
          <a:p>
            <a:pPr lvl="1"/>
            <a:r>
              <a:rPr lang="en-US" dirty="0" smtClean="0"/>
              <a:t>Application Security</a:t>
            </a:r>
            <a:endParaRPr lang="en-US" dirty="0" smtClean="0"/>
          </a:p>
          <a:p>
            <a:pPr lvl="2"/>
            <a:r>
              <a:rPr lang="en-US" dirty="0" smtClean="0"/>
              <a:t>Cloud providers should ensure that applications available as a service via the cloud are secure.</a:t>
            </a:r>
            <a:endParaRPr lang="en-US" dirty="0" smtClean="0"/>
          </a:p>
          <a:p>
            <a:pPr lvl="1"/>
            <a:r>
              <a:rPr lang="en-US" dirty="0" smtClean="0"/>
              <a:t>Privacy</a:t>
            </a:r>
            <a:endParaRPr lang="en-US" dirty="0" smtClean="0"/>
          </a:p>
          <a:p>
            <a:pPr lvl="2"/>
            <a:r>
              <a:rPr lang="en-US" dirty="0" smtClean="0"/>
              <a:t>Providers ensure that all critical data are masked and that only authorized users have access to data in its entirety.</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Disclaimers</a:t>
            </a:r>
            <a:endParaRPr lang="en-US" dirty="0"/>
          </a:p>
        </p:txBody>
      </p:sp>
      <p:sp>
        <p:nvSpPr>
          <p:cNvPr id="3" name="Content Placeholder 2"/>
          <p:cNvSpPr>
            <a:spLocks noGrp="1"/>
          </p:cNvSpPr>
          <p:nvPr>
            <p:ph idx="1"/>
          </p:nvPr>
        </p:nvSpPr>
        <p:spPr>
          <a:xfrm>
            <a:off x="457200" y="1066800"/>
            <a:ext cx="8229600" cy="4525963"/>
          </a:xfrm>
        </p:spPr>
        <p:txBody>
          <a:bodyPr/>
          <a:lstStyle/>
          <a:p>
            <a:r>
              <a:rPr lang="en-US" dirty="0" smtClean="0"/>
              <a:t>Talk from Oracle CEO </a:t>
            </a:r>
            <a:r>
              <a:rPr lang="en-US" b="1" i="1" dirty="0" smtClean="0"/>
              <a:t>Larry Ellison</a:t>
            </a:r>
            <a:endParaRPr lang="en-US" b="1" i="1" dirty="0" smtClean="0"/>
          </a:p>
          <a:p>
            <a:pPr lvl="1"/>
            <a:r>
              <a:rPr lang="en-US" dirty="0" smtClean="0"/>
              <a:t>We’ve redefined Cloud Computing to include everything that we already do. I don’t understand what we would do differently other than change the wording of some of our ads.</a:t>
            </a:r>
            <a:endParaRPr lang="en-US" dirty="0" smtClean="0"/>
          </a:p>
          <a:p>
            <a:r>
              <a:rPr lang="en-US" dirty="0" smtClean="0"/>
              <a:t>Talk from </a:t>
            </a:r>
            <a:r>
              <a:rPr lang="en-US" b="1" i="1" dirty="0" smtClean="0"/>
              <a:t>Rich Stallman</a:t>
            </a:r>
            <a:endParaRPr lang="en-US" b="1" i="1" dirty="0" smtClean="0"/>
          </a:p>
          <a:p>
            <a:pPr lvl="1"/>
            <a:r>
              <a:rPr lang="en-US" dirty="0" smtClean="0"/>
              <a:t>It's stupidity. It's worse than stupidity: it's a marketing hype campaign. Somebody is saying this is inevitable – and whenever you hear somebody saying that, it's very likely to be a set of businesses campaigning to make it true.</a:t>
            </a:r>
            <a:endParaRPr lang="en-US" dirty="0" smtClean="0"/>
          </a:p>
        </p:txBody>
      </p:sp>
      <p:pic>
        <p:nvPicPr>
          <p:cNvPr id="1032" name="Picture 8" descr="http://si.wsj.net/public/resources/images/OB-DN021_0420el_G_20090420094228.jpg"/>
          <p:cNvPicPr>
            <a:picLocks noChangeAspect="1" noChangeArrowheads="1"/>
          </p:cNvPicPr>
          <p:nvPr/>
        </p:nvPicPr>
        <p:blipFill>
          <a:blip r:embed="rId1" cstate="print"/>
          <a:srcRect/>
          <a:stretch>
            <a:fillRect/>
          </a:stretch>
        </p:blipFill>
        <p:spPr bwMode="auto">
          <a:xfrm>
            <a:off x="5029200" y="4325367"/>
            <a:ext cx="3581400" cy="2389759"/>
          </a:xfrm>
          <a:prstGeom prst="roundRect">
            <a:avLst>
              <a:gd name="adj" fmla="val 4253"/>
            </a:avLst>
          </a:prstGeom>
          <a:noFill/>
          <a:effectLst>
            <a:outerShdw blurRad="63500" sx="102000" sy="102000" algn="ctr" rotWithShape="0">
              <a:prstClr val="black">
                <a:alpha val="40000"/>
              </a:prstClr>
            </a:outerShdw>
          </a:effectLst>
        </p:spPr>
      </p:pic>
      <p:pic>
        <p:nvPicPr>
          <p:cNvPr id="1036" name="Picture 12" descr="http://www.zdnet.com.au/story_media/339304541/stallman_1.jpg"/>
          <p:cNvPicPr>
            <a:picLocks noChangeAspect="1" noChangeArrowheads="1"/>
          </p:cNvPicPr>
          <p:nvPr/>
        </p:nvPicPr>
        <p:blipFill>
          <a:blip r:embed="rId2" cstate="print"/>
          <a:srcRect l="1744" t="7529" r="4244"/>
          <a:stretch>
            <a:fillRect/>
          </a:stretch>
        </p:blipFill>
        <p:spPr bwMode="auto">
          <a:xfrm>
            <a:off x="990600" y="4326064"/>
            <a:ext cx="3657600" cy="2389061"/>
          </a:xfrm>
          <a:prstGeom prst="roundRect">
            <a:avLst>
              <a:gd name="adj" fmla="val 3872"/>
            </a:avLst>
          </a:prstGeom>
          <a:noFill/>
          <a:effectLst>
            <a:outerShdw blurRad="63500" sx="102000" sy="102000" algn="ctr" rotWithShape="0">
              <a:prstClr val="black">
                <a:alpha val="40000"/>
              </a:prstClr>
            </a:outerShdw>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Manageability &amp; Interoperability</a:t>
            </a:r>
            <a:endParaRPr lang="en-US" sz="4000" dirty="0"/>
          </a:p>
        </p:txBody>
      </p:sp>
      <p:pic>
        <p:nvPicPr>
          <p:cNvPr id="3074" name="Picture 2"/>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Users\Andy\AppData\Local\Microsoft\Windows\Temporary Internet Files\Content.IE5\VM829XVI\MPj03414180000[1].jpg"/>
          <p:cNvPicPr>
            <a:picLocks noChangeAspect="1" noChangeArrowheads="1"/>
          </p:cNvPicPr>
          <p:nvPr/>
        </p:nvPicPr>
        <p:blipFill>
          <a:blip r:embed="rId2" cstate="print"/>
          <a:srcRect t="3239"/>
          <a:stretch>
            <a:fillRect/>
          </a:stretch>
        </p:blipFill>
        <p:spPr bwMode="auto">
          <a:xfrm>
            <a:off x="762000" y="1467741"/>
            <a:ext cx="3355848" cy="4552059"/>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2914827" y="5715000"/>
            <a:ext cx="6154442"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 Want Full Control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Manageability &amp; Interoperability</a:t>
            </a:r>
            <a:endParaRPr lang="en-US" sz="4000" dirty="0"/>
          </a:p>
        </p:txBody>
      </p:sp>
      <p:sp>
        <p:nvSpPr>
          <p:cNvPr id="3" name="Content Placeholder 2"/>
          <p:cNvSpPr>
            <a:spLocks noGrp="1"/>
          </p:cNvSpPr>
          <p:nvPr>
            <p:ph idx="1"/>
          </p:nvPr>
        </p:nvSpPr>
        <p:spPr>
          <a:xfrm>
            <a:off x="457200" y="1600200"/>
            <a:ext cx="8229600" cy="5029200"/>
          </a:xfrm>
        </p:spPr>
        <p:txBody>
          <a:bodyPr>
            <a:noAutofit/>
          </a:bodyPr>
          <a:lstStyle/>
          <a:p>
            <a:r>
              <a:rPr lang="en-US" dirty="0" smtClean="0"/>
              <a:t>What is manageability ?</a:t>
            </a:r>
            <a:endParaRPr lang="en-US" dirty="0" smtClean="0"/>
          </a:p>
          <a:p>
            <a:pPr lvl="1"/>
            <a:r>
              <a:rPr lang="en-US" dirty="0" smtClean="0"/>
              <a:t>Enterprise-wide administration of  cloud computing systems. Systems manageability is strongly influenced by network management initiatives in telecommunications.</a:t>
            </a:r>
            <a:endParaRPr lang="en-US" dirty="0" smtClean="0"/>
          </a:p>
          <a:p>
            <a:r>
              <a:rPr lang="en-US" dirty="0" smtClean="0"/>
              <a:t>What is interoperability ?</a:t>
            </a:r>
            <a:endParaRPr lang="en-US" dirty="0" smtClean="0"/>
          </a:p>
          <a:p>
            <a:pPr lvl="1"/>
            <a:r>
              <a:rPr lang="en-US" dirty="0" smtClean="0"/>
              <a:t>Interoperability is a property of a product or system, whose interfaces are completely understood, to work with other products or systems, present or future, without any restricted access or implementation. </a:t>
            </a:r>
            <a:endParaRPr lang="en-US" dirty="0" smtClean="0"/>
          </a:p>
          <a:p>
            <a:r>
              <a:rPr lang="en-US" dirty="0" smtClean="0"/>
              <a:t>But how to achieve these properties ?</a:t>
            </a:r>
            <a:endParaRPr lang="en-US" dirty="0" smtClean="0"/>
          </a:p>
          <a:p>
            <a:pPr lvl="1"/>
            <a:r>
              <a:rPr lang="en-US" dirty="0" smtClean="0"/>
              <a:t>System control automation</a:t>
            </a:r>
            <a:endParaRPr lang="en-US" dirty="0" smtClean="0"/>
          </a:p>
          <a:p>
            <a:pPr lvl="1"/>
            <a:r>
              <a:rPr lang="en-US" dirty="0" smtClean="0"/>
              <a:t>System state monitoring</a:t>
            </a:r>
            <a:endParaRPr lang="en-US" dirty="0" smtClean="0"/>
          </a:p>
        </p:txBody>
      </p:sp>
      <p:pic>
        <p:nvPicPr>
          <p:cNvPr id="3074" name="Picture 2"/>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Control Automation</a:t>
            </a:r>
            <a:endParaRPr lang="en-US" sz="4000" dirty="0"/>
          </a:p>
        </p:txBody>
      </p:sp>
      <p:sp>
        <p:nvSpPr>
          <p:cNvPr id="3" name="Content Placeholder 2"/>
          <p:cNvSpPr>
            <a:spLocks noGrp="1"/>
          </p:cNvSpPr>
          <p:nvPr>
            <p:ph idx="1"/>
          </p:nvPr>
        </p:nvSpPr>
        <p:spPr>
          <a:xfrm>
            <a:off x="457200" y="1447800"/>
            <a:ext cx="8077200" cy="5181600"/>
          </a:xfrm>
        </p:spPr>
        <p:txBody>
          <a:bodyPr>
            <a:noAutofit/>
          </a:bodyPr>
          <a:lstStyle/>
          <a:p>
            <a:r>
              <a:rPr lang="en-US" dirty="0" smtClean="0"/>
              <a:t>What is Autonomic Computing ?</a:t>
            </a:r>
            <a:endParaRPr lang="en-US" dirty="0" smtClean="0"/>
          </a:p>
          <a:p>
            <a:pPr lvl="1"/>
            <a:r>
              <a:rPr lang="en-US" dirty="0" smtClean="0"/>
              <a:t>Its ultimate aim is to develop computer systems capable of self-management, to overcome the rapidly growing complexity of computing systems management, and to reduce the barrier that complexity poses to further growth.</a:t>
            </a:r>
            <a:br>
              <a:rPr lang="en-US" dirty="0" smtClean="0"/>
            </a:br>
            <a:endParaRPr lang="en-US" dirty="0" smtClean="0"/>
          </a:p>
          <a:p>
            <a:r>
              <a:rPr lang="en-US" dirty="0" smtClean="0"/>
              <a:t>Architectural framework :</a:t>
            </a:r>
            <a:endParaRPr lang="en-US" dirty="0" smtClean="0"/>
          </a:p>
          <a:p>
            <a:pPr lvl="1"/>
            <a:r>
              <a:rPr lang="en-US" dirty="0" smtClean="0"/>
              <a:t>Composed by Autonomic Components (AC) which will interact with each other.</a:t>
            </a:r>
            <a:endParaRPr lang="en-US" dirty="0" smtClean="0"/>
          </a:p>
          <a:p>
            <a:pPr lvl="1"/>
            <a:r>
              <a:rPr lang="en-US" dirty="0" smtClean="0"/>
              <a:t>An AC can be modeled in terms of two main control loops (local and global) with sensors (for self-monitoring), effectors (for self-adjustment), knowledge and planer/adapter for exploiting policies based on self- and environment awareness.</a:t>
            </a:r>
            <a:endParaRPr lang="en-US" dirty="0" smtClean="0"/>
          </a:p>
        </p:txBody>
      </p:sp>
      <p:pic>
        <p:nvPicPr>
          <p:cNvPr id="3074" name="Picture 2"/>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Control Automation</a:t>
            </a:r>
            <a:endParaRPr lang="en-US" sz="4000" dirty="0"/>
          </a:p>
        </p:txBody>
      </p:sp>
      <p:sp>
        <p:nvSpPr>
          <p:cNvPr id="3" name="Content Placeholder 2"/>
          <p:cNvSpPr>
            <a:spLocks noGrp="1"/>
          </p:cNvSpPr>
          <p:nvPr>
            <p:ph idx="1"/>
          </p:nvPr>
        </p:nvSpPr>
        <p:spPr>
          <a:xfrm>
            <a:off x="457200" y="1600200"/>
            <a:ext cx="8229600" cy="4525963"/>
          </a:xfrm>
        </p:spPr>
        <p:txBody>
          <a:bodyPr>
            <a:normAutofit/>
          </a:bodyPr>
          <a:lstStyle/>
          <a:p>
            <a:r>
              <a:rPr lang="en-US" dirty="0" smtClean="0"/>
              <a:t>Four functional areas :</a:t>
            </a:r>
            <a:endParaRPr lang="en-US" dirty="0" smtClean="0"/>
          </a:p>
          <a:p>
            <a:pPr lvl="1"/>
            <a:r>
              <a:rPr lang="en-US" dirty="0" smtClean="0"/>
              <a:t>Self-Configuration</a:t>
            </a:r>
            <a:endParaRPr lang="en-US" dirty="0" smtClean="0"/>
          </a:p>
          <a:p>
            <a:pPr lvl="2"/>
            <a:r>
              <a:rPr lang="en-US" dirty="0" smtClean="0"/>
              <a:t>Automatic configuration of components.</a:t>
            </a:r>
            <a:endParaRPr lang="en-US" dirty="0" smtClean="0"/>
          </a:p>
          <a:p>
            <a:pPr lvl="1"/>
            <a:r>
              <a:rPr lang="en-US" dirty="0" smtClean="0"/>
              <a:t>Self-Healing</a:t>
            </a:r>
            <a:endParaRPr lang="en-US" dirty="0" smtClean="0"/>
          </a:p>
          <a:p>
            <a:pPr lvl="2"/>
            <a:r>
              <a:rPr lang="en-US" dirty="0" smtClean="0"/>
              <a:t>Automatic discovery, and correction of faults.</a:t>
            </a:r>
            <a:endParaRPr lang="en-US" dirty="0" smtClean="0"/>
          </a:p>
          <a:p>
            <a:pPr lvl="1"/>
            <a:r>
              <a:rPr lang="en-US" dirty="0" smtClean="0"/>
              <a:t>Self-Optimization</a:t>
            </a:r>
            <a:endParaRPr lang="en-US" dirty="0" smtClean="0"/>
          </a:p>
          <a:p>
            <a:pPr lvl="2"/>
            <a:r>
              <a:rPr lang="en-US" dirty="0" smtClean="0"/>
              <a:t>Automatic monitoring and control of resources to ensure the optimal functioning with respect to the defined requirements.</a:t>
            </a:r>
            <a:endParaRPr lang="en-US" dirty="0" smtClean="0"/>
          </a:p>
          <a:p>
            <a:pPr lvl="1"/>
            <a:r>
              <a:rPr lang="en-US" dirty="0" smtClean="0"/>
              <a:t>Self-Protection</a:t>
            </a:r>
            <a:endParaRPr lang="en-US" dirty="0" smtClean="0"/>
          </a:p>
          <a:p>
            <a:pPr lvl="2"/>
            <a:r>
              <a:rPr lang="en-US" dirty="0" smtClean="0"/>
              <a:t>Proactive identification and protection from arbitrary attacks.</a:t>
            </a:r>
            <a:endParaRPr lang="en-US" dirty="0" smtClean="0"/>
          </a:p>
        </p:txBody>
      </p:sp>
      <p:pic>
        <p:nvPicPr>
          <p:cNvPr id="3074" name="Picture 2"/>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smtClean="0"/>
              <a:t>System Monitoring</a:t>
            </a:r>
            <a:endParaRPr lang="en-US" sz="4000" dirty="0"/>
          </a:p>
        </p:txBody>
      </p:sp>
      <p:sp>
        <p:nvSpPr>
          <p:cNvPr id="3" name="Content Placeholder 2"/>
          <p:cNvSpPr>
            <a:spLocks noGrp="1"/>
          </p:cNvSpPr>
          <p:nvPr>
            <p:ph idx="1"/>
          </p:nvPr>
        </p:nvSpPr>
        <p:spPr>
          <a:xfrm>
            <a:off x="457200" y="1600200"/>
            <a:ext cx="8229600" cy="5029200"/>
          </a:xfrm>
        </p:spPr>
        <p:txBody>
          <a:bodyPr>
            <a:normAutofit/>
          </a:bodyPr>
          <a:lstStyle/>
          <a:p>
            <a:r>
              <a:rPr lang="en-US" dirty="0" smtClean="0"/>
              <a:t>What is system monitor ?</a:t>
            </a:r>
            <a:endParaRPr lang="en-US" dirty="0" smtClean="0"/>
          </a:p>
          <a:p>
            <a:pPr lvl="1"/>
            <a:r>
              <a:rPr lang="en-US" dirty="0" smtClean="0"/>
              <a:t>A System Monitor in systems engineering is a process within a distributed system for collecting and storing state data.</a:t>
            </a:r>
            <a:br>
              <a:rPr lang="en-US" dirty="0" smtClean="0"/>
            </a:br>
            <a:endParaRPr lang="en-US" dirty="0" smtClean="0"/>
          </a:p>
          <a:p>
            <a:r>
              <a:rPr lang="en-US" dirty="0" smtClean="0"/>
              <a:t>What should be monitored in the Cloud ?</a:t>
            </a:r>
            <a:endParaRPr lang="en-US" dirty="0" smtClean="0"/>
          </a:p>
          <a:p>
            <a:pPr lvl="1"/>
            <a:r>
              <a:rPr lang="en-US" dirty="0" smtClean="0"/>
              <a:t>Physical and virtual hardware state</a:t>
            </a:r>
            <a:endParaRPr lang="en-US" dirty="0" smtClean="0"/>
          </a:p>
          <a:p>
            <a:pPr lvl="1"/>
            <a:r>
              <a:rPr lang="en-US" dirty="0" smtClean="0"/>
              <a:t>Resource performance metrics</a:t>
            </a:r>
            <a:endParaRPr lang="en-US" dirty="0" smtClean="0"/>
          </a:p>
          <a:p>
            <a:pPr lvl="1"/>
            <a:r>
              <a:rPr lang="en-US" dirty="0" smtClean="0"/>
              <a:t>Network access patterns</a:t>
            </a:r>
            <a:endParaRPr lang="en-US" dirty="0" smtClean="0"/>
          </a:p>
          <a:p>
            <a:pPr lvl="1"/>
            <a:r>
              <a:rPr lang="en-US" dirty="0" smtClean="0"/>
              <a:t>System logs</a:t>
            </a:r>
            <a:endParaRPr lang="en-US" dirty="0" smtClean="0"/>
          </a:p>
          <a:p>
            <a:pPr lvl="1"/>
            <a:r>
              <a:rPr lang="en-US" dirty="0" smtClean="0"/>
              <a:t>… etc</a:t>
            </a:r>
            <a:br>
              <a:rPr lang="en-US" dirty="0" smtClean="0"/>
            </a:br>
            <a:endParaRPr lang="en-US" dirty="0" smtClean="0"/>
          </a:p>
          <a:p>
            <a:r>
              <a:rPr lang="en-US" dirty="0" smtClean="0"/>
              <a:t>Anything more ?</a:t>
            </a:r>
            <a:endParaRPr lang="en-US" dirty="0" smtClean="0"/>
          </a:p>
          <a:p>
            <a:pPr lvl="1"/>
            <a:r>
              <a:rPr lang="en-US" dirty="0" smtClean="0"/>
              <a:t>Billing system</a:t>
            </a:r>
            <a:endParaRPr lang="en-US" dirty="0" smtClean="0"/>
          </a:p>
        </p:txBody>
      </p:sp>
      <p:pic>
        <p:nvPicPr>
          <p:cNvPr id="3074" name="Picture 2"/>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98306" name="Picture 2" descr="http://farm1.static.flickr.com/1/3035796_37df2c6d12.jpg"/>
          <p:cNvPicPr>
            <a:picLocks noChangeAspect="1" noChangeArrowheads="1"/>
          </p:cNvPicPr>
          <p:nvPr/>
        </p:nvPicPr>
        <p:blipFill>
          <a:blip r:embed="rId2" cstate="print"/>
          <a:srcRect/>
          <a:stretch>
            <a:fillRect/>
          </a:stretch>
        </p:blipFill>
        <p:spPr bwMode="auto">
          <a:xfrm>
            <a:off x="5257800" y="3962400"/>
            <a:ext cx="3657600" cy="27432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smtClean="0"/>
              <a:t>Billing System</a:t>
            </a:r>
            <a:endParaRPr lang="en-US" sz="4000" dirty="0"/>
          </a:p>
        </p:txBody>
      </p:sp>
      <p:sp>
        <p:nvSpPr>
          <p:cNvPr id="3" name="Content Placeholder 2"/>
          <p:cNvSpPr>
            <a:spLocks noGrp="1"/>
          </p:cNvSpPr>
          <p:nvPr>
            <p:ph idx="1"/>
          </p:nvPr>
        </p:nvSpPr>
        <p:spPr>
          <a:xfrm>
            <a:off x="457200" y="1600200"/>
            <a:ext cx="8229600" cy="4800600"/>
          </a:xfrm>
        </p:spPr>
        <p:txBody>
          <a:bodyPr>
            <a:noAutofit/>
          </a:bodyPr>
          <a:lstStyle/>
          <a:p>
            <a:r>
              <a:rPr lang="en-US" dirty="0" smtClean="0"/>
              <a:t>Billing System in Cloud</a:t>
            </a:r>
            <a:endParaRPr lang="en-US" dirty="0" smtClean="0"/>
          </a:p>
          <a:p>
            <a:pPr lvl="1"/>
            <a:r>
              <a:rPr lang="en-US" dirty="0" smtClean="0"/>
              <a:t>Users pay as many as they used.</a:t>
            </a:r>
            <a:endParaRPr lang="en-US" dirty="0" smtClean="0"/>
          </a:p>
          <a:p>
            <a:pPr lvl="1"/>
            <a:r>
              <a:rPr lang="en-US" dirty="0" smtClean="0"/>
              <a:t>Cloud provider must first determine the list of service usage price.</a:t>
            </a:r>
            <a:endParaRPr lang="en-US" dirty="0" smtClean="0"/>
          </a:p>
          <a:p>
            <a:pPr lvl="1"/>
            <a:r>
              <a:rPr lang="en-US" dirty="0" smtClean="0"/>
              <a:t>Cloud provider have to record the resource or service usage of each user, and then charge users by these records.</a:t>
            </a:r>
            <a:endParaRPr lang="en-US" dirty="0" smtClean="0"/>
          </a:p>
          <a:p>
            <a:r>
              <a:rPr lang="en-US" dirty="0" smtClean="0"/>
              <a:t>How can cloud provider know users’ usage ?</a:t>
            </a:r>
            <a:endParaRPr lang="en-US" dirty="0" smtClean="0"/>
          </a:p>
          <a:p>
            <a:pPr lvl="1"/>
            <a:r>
              <a:rPr lang="en-US" dirty="0" smtClean="0"/>
              <a:t>Get those information by means of monitoring system.</a:t>
            </a:r>
            <a:endParaRPr lang="en-US" dirty="0" smtClean="0"/>
          </a:p>
          <a:p>
            <a:pPr lvl="1"/>
            <a:r>
              <a:rPr lang="en-US" dirty="0" smtClean="0"/>
              <a:t>Automatically calculate the total</a:t>
            </a:r>
            <a:br>
              <a:rPr lang="en-US" dirty="0" smtClean="0"/>
            </a:br>
            <a:r>
              <a:rPr lang="en-US" dirty="0" smtClean="0"/>
              <a:t>amount of money which user</a:t>
            </a:r>
            <a:br>
              <a:rPr lang="en-US" dirty="0" smtClean="0"/>
            </a:br>
            <a:r>
              <a:rPr lang="en-US" dirty="0" smtClean="0"/>
              <a:t>should pay. And automatically</a:t>
            </a:r>
            <a:br>
              <a:rPr lang="en-US" dirty="0" smtClean="0"/>
            </a:br>
            <a:r>
              <a:rPr lang="en-US" dirty="0" smtClean="0"/>
              <a:t>request money from use’s banking</a:t>
            </a:r>
            <a:br>
              <a:rPr lang="en-US" dirty="0" smtClean="0"/>
            </a:br>
            <a:r>
              <a:rPr lang="en-US" dirty="0" smtClean="0"/>
              <a:t>account.</a:t>
            </a:r>
            <a:endParaRPr lang="en-US" dirty="0" smtClean="0"/>
          </a:p>
        </p:txBody>
      </p:sp>
      <p:pic>
        <p:nvPicPr>
          <p:cNvPr id="3074" name="Picture 2"/>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1378" name="Picture 2" descr="http://www.pmtechweb.com/images/billing.png"/>
          <p:cNvPicPr>
            <a:picLocks noChangeAspect="1" noChangeArrowheads="1"/>
          </p:cNvPicPr>
          <p:nvPr/>
        </p:nvPicPr>
        <p:blipFill>
          <a:blip r:embed="rId2" cstate="print"/>
          <a:srcRect b="11765"/>
          <a:stretch>
            <a:fillRect/>
          </a:stretch>
        </p:blipFill>
        <p:spPr bwMode="auto">
          <a:xfrm>
            <a:off x="5486400" y="4385982"/>
            <a:ext cx="3505200" cy="231961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&amp; Optimization</a:t>
            </a:r>
            <a:endParaRPr lang="en-US" dirty="0"/>
          </a:p>
        </p:txBody>
      </p:sp>
      <p:pic>
        <p:nvPicPr>
          <p:cNvPr id="5122" name="Picture 2"/>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http://capernaumfoundation.org/images/Upward_Arrow.jpg"/>
          <p:cNvPicPr>
            <a:picLocks noChangeAspect="1" noChangeArrowheads="1"/>
          </p:cNvPicPr>
          <p:nvPr/>
        </p:nvPicPr>
        <p:blipFill>
          <a:blip r:embed="rId2" cstate="print"/>
          <a:srcRect/>
          <a:stretch>
            <a:fillRect/>
          </a:stretch>
        </p:blipFill>
        <p:spPr bwMode="auto">
          <a:xfrm>
            <a:off x="762000" y="1695450"/>
            <a:ext cx="5054600" cy="3790950"/>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571438" y="4417874"/>
            <a:ext cx="5343962"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High Performance</a:t>
            </a:r>
            <a:b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Improvement</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&amp; Optimization</a:t>
            </a:r>
            <a:endParaRPr lang="en-US" dirty="0"/>
          </a:p>
        </p:txBody>
      </p:sp>
      <p:sp>
        <p:nvSpPr>
          <p:cNvPr id="3" name="Content Placeholder 2"/>
          <p:cNvSpPr>
            <a:spLocks noGrp="1"/>
          </p:cNvSpPr>
          <p:nvPr>
            <p:ph idx="1"/>
          </p:nvPr>
        </p:nvSpPr>
        <p:spPr/>
        <p:txBody>
          <a:bodyPr/>
          <a:lstStyle/>
          <a:p>
            <a:r>
              <a:rPr lang="en-US" dirty="0" smtClean="0"/>
              <a:t>Performance guarantees ??</a:t>
            </a:r>
            <a:endParaRPr lang="en-US" dirty="0" smtClean="0"/>
          </a:p>
          <a:p>
            <a:pPr lvl="1"/>
            <a:r>
              <a:rPr lang="en-US" dirty="0" smtClean="0"/>
              <a:t>As the great computing power in cloud, application performance should be guaranteed.</a:t>
            </a:r>
            <a:endParaRPr lang="en-US" dirty="0" smtClean="0"/>
          </a:p>
          <a:p>
            <a:pPr lvl="1"/>
            <a:r>
              <a:rPr lang="en-US" dirty="0" smtClean="0"/>
              <a:t>Cloud providers make use of powerful infrastructure or other underlining resources to build up a highly performed and highly optimized environment, and then deliver the complete services to cloud users.</a:t>
            </a:r>
            <a:br>
              <a:rPr lang="en-US" dirty="0" smtClean="0"/>
            </a:br>
            <a:endParaRPr lang="en-US" dirty="0" smtClean="0"/>
          </a:p>
          <a:p>
            <a:r>
              <a:rPr lang="en-US" dirty="0" smtClean="0"/>
              <a:t>But how to achieve this property ?</a:t>
            </a:r>
            <a:endParaRPr lang="en-US" dirty="0" smtClean="0"/>
          </a:p>
          <a:p>
            <a:pPr lvl="1"/>
            <a:r>
              <a:rPr lang="en-US" dirty="0" smtClean="0"/>
              <a:t>Parallel computing</a:t>
            </a:r>
            <a:endParaRPr lang="en-US" dirty="0" smtClean="0"/>
          </a:p>
          <a:p>
            <a:pPr lvl="1"/>
            <a:r>
              <a:rPr lang="en-US" dirty="0" smtClean="0"/>
              <a:t>Load balancing</a:t>
            </a:r>
            <a:endParaRPr lang="en-US" dirty="0" smtClean="0"/>
          </a:p>
          <a:p>
            <a:pPr lvl="1"/>
            <a:r>
              <a:rPr lang="en-US" dirty="0" smtClean="0"/>
              <a:t>Job scheduling</a:t>
            </a:r>
            <a:endParaRPr lang="en-US" dirty="0" smtClean="0"/>
          </a:p>
        </p:txBody>
      </p:sp>
      <p:pic>
        <p:nvPicPr>
          <p:cNvPr id="5122" name="Picture 2"/>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Processing</a:t>
            </a:r>
            <a:endParaRPr lang="en-US" dirty="0"/>
          </a:p>
        </p:txBody>
      </p:sp>
      <p:sp>
        <p:nvSpPr>
          <p:cNvPr id="3" name="Content Placeholder 2"/>
          <p:cNvSpPr>
            <a:spLocks noGrp="1"/>
          </p:cNvSpPr>
          <p:nvPr>
            <p:ph idx="1"/>
          </p:nvPr>
        </p:nvSpPr>
        <p:spPr>
          <a:xfrm>
            <a:off x="457200" y="1600200"/>
            <a:ext cx="8229600" cy="4114800"/>
          </a:xfrm>
        </p:spPr>
        <p:txBody>
          <a:bodyPr>
            <a:noAutofit/>
          </a:bodyPr>
          <a:lstStyle/>
          <a:p>
            <a:r>
              <a:rPr lang="en-US" dirty="0" smtClean="0"/>
              <a:t>Parallel Processing</a:t>
            </a:r>
            <a:endParaRPr lang="en-US" dirty="0" smtClean="0"/>
          </a:p>
          <a:p>
            <a:pPr lvl="1"/>
            <a:r>
              <a:rPr lang="en-US" dirty="0" smtClean="0"/>
              <a:t>Parallel processing is a form of computation in which many calculations are carried out simultaneously, operating on the principle that large problems can often be divided into smaller ones, which are then solved concurrently.</a:t>
            </a:r>
            <a:br>
              <a:rPr lang="en-US" dirty="0" smtClean="0"/>
            </a:br>
            <a:endParaRPr lang="en-US" dirty="0" smtClean="0"/>
          </a:p>
          <a:p>
            <a:r>
              <a:rPr lang="en-US" dirty="0" smtClean="0"/>
              <a:t>Parallelism in different levels :</a:t>
            </a:r>
            <a:endParaRPr lang="en-US" dirty="0" smtClean="0"/>
          </a:p>
          <a:p>
            <a:pPr lvl="1"/>
            <a:r>
              <a:rPr lang="en-US" dirty="0" smtClean="0"/>
              <a:t>Bit level parallelism</a:t>
            </a:r>
            <a:endParaRPr lang="en-US" dirty="0" smtClean="0"/>
          </a:p>
          <a:p>
            <a:pPr lvl="1"/>
            <a:r>
              <a:rPr lang="en-US" dirty="0" smtClean="0"/>
              <a:t>Instruction level parallelism</a:t>
            </a:r>
            <a:endParaRPr lang="en-US" dirty="0" smtClean="0"/>
          </a:p>
          <a:p>
            <a:pPr lvl="1"/>
            <a:r>
              <a:rPr lang="en-US" dirty="0" smtClean="0"/>
              <a:t>Data level parallelism</a:t>
            </a:r>
            <a:endParaRPr lang="en-US" dirty="0" smtClean="0"/>
          </a:p>
          <a:p>
            <a:pPr lvl="1"/>
            <a:r>
              <a:rPr lang="en-US" dirty="0" smtClean="0"/>
              <a:t>Task level parallelism</a:t>
            </a:r>
            <a:endParaRPr lang="en-US" dirty="0" smtClean="0"/>
          </a:p>
        </p:txBody>
      </p:sp>
      <p:pic>
        <p:nvPicPr>
          <p:cNvPr id="5122" name="Picture 2"/>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Processing</a:t>
            </a:r>
            <a:endParaRPr lang="en-US" dirty="0"/>
          </a:p>
        </p:txBody>
      </p:sp>
      <p:sp>
        <p:nvSpPr>
          <p:cNvPr id="3" name="Content Placeholder 2"/>
          <p:cNvSpPr>
            <a:spLocks noGrp="1"/>
          </p:cNvSpPr>
          <p:nvPr>
            <p:ph idx="1"/>
          </p:nvPr>
        </p:nvSpPr>
        <p:spPr/>
        <p:txBody>
          <a:bodyPr/>
          <a:lstStyle/>
          <a:p>
            <a:r>
              <a:rPr lang="en-US" dirty="0" smtClean="0"/>
              <a:t>Hardware approaches</a:t>
            </a:r>
            <a:endParaRPr lang="en-US" dirty="0" smtClean="0"/>
          </a:p>
          <a:p>
            <a:pPr lvl="1"/>
            <a:r>
              <a:rPr lang="en-US" dirty="0" smtClean="0"/>
              <a:t>Multi-core computer</a:t>
            </a:r>
            <a:endParaRPr lang="en-US" dirty="0" smtClean="0"/>
          </a:p>
          <a:p>
            <a:pPr lvl="1"/>
            <a:r>
              <a:rPr lang="en-US" dirty="0" smtClean="0"/>
              <a:t>Symmetric multi-processor</a:t>
            </a:r>
            <a:endParaRPr lang="en-US" dirty="0" smtClean="0"/>
          </a:p>
          <a:p>
            <a:pPr lvl="1"/>
            <a:r>
              <a:rPr lang="en-US" dirty="0" smtClean="0"/>
              <a:t>General purpose graphic processing unit</a:t>
            </a:r>
            <a:endParaRPr lang="en-US" dirty="0" smtClean="0"/>
          </a:p>
          <a:p>
            <a:pPr lvl="1"/>
            <a:r>
              <a:rPr lang="en-US" dirty="0" smtClean="0"/>
              <a:t>Vector processor</a:t>
            </a:r>
            <a:endParaRPr lang="en-US" dirty="0" smtClean="0"/>
          </a:p>
          <a:p>
            <a:pPr lvl="1"/>
            <a:r>
              <a:rPr lang="en-US" dirty="0" smtClean="0"/>
              <a:t>Distributed computing</a:t>
            </a:r>
            <a:endParaRPr lang="en-US" dirty="0" smtClean="0"/>
          </a:p>
          <a:p>
            <a:pPr lvl="2"/>
            <a:r>
              <a:rPr lang="en-US" dirty="0" smtClean="0"/>
              <a:t>Cluster computing</a:t>
            </a:r>
            <a:endParaRPr lang="en-US" dirty="0" smtClean="0"/>
          </a:p>
          <a:p>
            <a:pPr lvl="2"/>
            <a:r>
              <a:rPr lang="en-US" dirty="0" smtClean="0"/>
              <a:t>Grid computing</a:t>
            </a:r>
            <a:endParaRPr lang="en-US" dirty="0" smtClean="0"/>
          </a:p>
          <a:p>
            <a:r>
              <a:rPr lang="en-US" dirty="0" smtClean="0"/>
              <a:t>Software approaches</a:t>
            </a:r>
            <a:endParaRPr lang="en-US" dirty="0" smtClean="0"/>
          </a:p>
          <a:p>
            <a:pPr lvl="1"/>
            <a:r>
              <a:rPr lang="en-US" dirty="0" smtClean="0"/>
              <a:t>Parallel programming language</a:t>
            </a:r>
            <a:endParaRPr lang="en-US" dirty="0" smtClean="0"/>
          </a:p>
          <a:p>
            <a:pPr lvl="1"/>
            <a:r>
              <a:rPr lang="en-US" dirty="0" smtClean="0"/>
              <a:t>Automatic parallelization</a:t>
            </a:r>
            <a:endParaRPr lang="en-US" dirty="0"/>
          </a:p>
        </p:txBody>
      </p:sp>
      <p:pic>
        <p:nvPicPr>
          <p:cNvPr id="5122" name="Picture 2"/>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4450" name="Picture 2" descr="http://www.engadget.com/media/2007/08/8-11-07-warhawk-servers.jpg"/>
          <p:cNvPicPr>
            <a:picLocks noChangeAspect="1" noChangeArrowheads="1"/>
          </p:cNvPicPr>
          <p:nvPr/>
        </p:nvPicPr>
        <p:blipFill>
          <a:blip r:embed="rId2" cstate="print"/>
          <a:srcRect b="4972"/>
          <a:stretch>
            <a:fillRect/>
          </a:stretch>
        </p:blipFill>
        <p:spPr bwMode="auto">
          <a:xfrm>
            <a:off x="5334000" y="3352800"/>
            <a:ext cx="3209925" cy="32766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Definitions</a:t>
            </a:r>
            <a:endParaRPr lang="en-US" dirty="0"/>
          </a:p>
        </p:txBody>
      </p:sp>
      <p:sp>
        <p:nvSpPr>
          <p:cNvPr id="3" name="Content Placeholder 2"/>
          <p:cNvSpPr>
            <a:spLocks noGrp="1"/>
          </p:cNvSpPr>
          <p:nvPr>
            <p:ph idx="1"/>
          </p:nvPr>
        </p:nvSpPr>
        <p:spPr>
          <a:xfrm>
            <a:off x="457200" y="1600201"/>
            <a:ext cx="8229600" cy="3124200"/>
          </a:xfrm>
        </p:spPr>
        <p:txBody>
          <a:bodyPr/>
          <a:lstStyle/>
          <a:p>
            <a:r>
              <a:rPr lang="en-US" dirty="0" smtClean="0"/>
              <a:t>Definition from </a:t>
            </a:r>
            <a:r>
              <a:rPr lang="en-US" b="1" i="1" dirty="0" smtClean="0"/>
              <a:t>NIST</a:t>
            </a:r>
            <a:r>
              <a:rPr lang="en-US" sz="1600" b="1" i="1" dirty="0" smtClean="0"/>
              <a:t> (National Institute of Standards and Technology)</a:t>
            </a:r>
            <a:endParaRPr lang="en-US" sz="1600" b="1" i="1" dirty="0" smtClean="0"/>
          </a:p>
          <a:p>
            <a:pPr lvl="1"/>
            <a:r>
              <a:rPr lang="en-US" dirty="0" smtClean="0"/>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a:t>
            </a:r>
            <a:endParaRPr lang="en-US" dirty="0" smtClean="0"/>
          </a:p>
          <a:p>
            <a:pPr lvl="1"/>
            <a:r>
              <a:rPr lang="en-US" dirty="0" smtClean="0"/>
              <a:t>This cloud model promotes availability and is composed of five essential characteristics, three service models, and four deployment models.</a:t>
            </a:r>
            <a:endParaRPr lang="en-US" dirty="0" smtClean="0"/>
          </a:p>
          <a:p>
            <a:pPr lvl="1"/>
            <a:endParaRPr lang="en-US" dirty="0"/>
          </a:p>
        </p:txBody>
      </p:sp>
      <p:pic>
        <p:nvPicPr>
          <p:cNvPr id="5122" name="Picture 2" descr="http://www.biometrics.org/bc2005/images/exhibitor_logos/NIST_logo_new.jpg"/>
          <p:cNvPicPr>
            <a:picLocks noChangeAspect="1" noChangeArrowheads="1"/>
          </p:cNvPicPr>
          <p:nvPr/>
        </p:nvPicPr>
        <p:blipFill>
          <a:blip r:embed="rId1" cstate="print"/>
          <a:srcRect l="1021" t="1905"/>
          <a:stretch>
            <a:fillRect/>
          </a:stretch>
        </p:blipFill>
        <p:spPr bwMode="auto">
          <a:xfrm>
            <a:off x="1861457" y="5050971"/>
            <a:ext cx="5477590" cy="1121229"/>
          </a:xfrm>
          <a:prstGeom prst="rect">
            <a:avLst/>
          </a:prstGeom>
          <a:noFill/>
        </p:spPr>
      </p:pic>
      <p:sp>
        <p:nvSpPr>
          <p:cNvPr id="7" name="Content Placeholder 2"/>
          <p:cNvSpPr txBox="1"/>
          <p:nvPr/>
        </p:nvSpPr>
        <p:spPr>
          <a:xfrm>
            <a:off x="457200" y="1600201"/>
            <a:ext cx="8229600" cy="3124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anose="020B0604020202020204" pitchFamily="34" charset="0"/>
              <a:buChar char="•"/>
              <a:defRPr/>
            </a:pPr>
            <a:r>
              <a:rPr kumimoji="0" lang="en-US" sz="2400" b="0" i="0" u="none" strike="noStrike" kern="1200" cap="none" spc="0" normalizeH="0" baseline="0" noProof="0" dirty="0" smtClean="0">
                <a:ln>
                  <a:noFill/>
                </a:ln>
                <a:solidFill>
                  <a:schemeClr val="tx2">
                    <a:lumMod val="75000"/>
                  </a:schemeClr>
                </a:solidFill>
                <a:effectLst/>
                <a:uLnTx/>
                <a:uFillTx/>
                <a:latin typeface="Cambria" panose="02040503050406030204" pitchFamily="18" charset="0"/>
                <a:ea typeface="+mn-ea"/>
                <a:cs typeface="+mn-cs"/>
              </a:rPr>
              <a:t>Definition from </a:t>
            </a:r>
            <a:r>
              <a:rPr kumimoji="0" lang="en-US" sz="2400" b="1" i="1" u="none" strike="noStrike" kern="1200" cap="none" spc="0" normalizeH="0" baseline="0" noProof="0" dirty="0" smtClean="0">
                <a:ln>
                  <a:noFill/>
                </a:ln>
                <a:solidFill>
                  <a:schemeClr val="tx2">
                    <a:lumMod val="75000"/>
                  </a:schemeClr>
                </a:solidFill>
                <a:effectLst/>
                <a:uLnTx/>
                <a:uFillTx/>
                <a:latin typeface="Cambria" panose="02040503050406030204" pitchFamily="18" charset="0"/>
                <a:ea typeface="+mn-ea"/>
                <a:cs typeface="+mn-cs"/>
              </a:rPr>
              <a:t>NIST</a:t>
            </a:r>
            <a:r>
              <a:rPr kumimoji="0" lang="en-US" sz="1600" b="1" i="1" u="none" strike="noStrike" kern="1200" cap="none" spc="0" normalizeH="0" baseline="0" noProof="0" dirty="0" smtClean="0">
                <a:ln>
                  <a:noFill/>
                </a:ln>
                <a:solidFill>
                  <a:schemeClr val="tx2">
                    <a:lumMod val="75000"/>
                  </a:schemeClr>
                </a:solidFill>
                <a:effectLst/>
                <a:uLnTx/>
                <a:uFillTx/>
                <a:latin typeface="Cambria" panose="02040503050406030204" pitchFamily="18" charset="0"/>
                <a:ea typeface="+mn-ea"/>
                <a:cs typeface="+mn-cs"/>
              </a:rPr>
              <a:t> (National Institute of Standards and Technology)</a:t>
            </a:r>
            <a:endParaRPr kumimoji="0" lang="en-US" sz="1600" b="1" i="1" u="none" strike="noStrike" kern="1200" cap="none" spc="0" normalizeH="0" baseline="0" noProof="0" dirty="0" smtClean="0">
              <a:ln>
                <a:noFill/>
              </a:ln>
              <a:solidFill>
                <a:schemeClr val="tx2">
                  <a:lumMod val="75000"/>
                </a:schemeClr>
              </a:solidFill>
              <a:effectLst/>
              <a:uLnTx/>
              <a:uFillTx/>
              <a:latin typeface="Cambria" panose="02040503050406030204"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anose="05000000000000000000" pitchFamily="2" charset="2"/>
              <a:buChar char="§"/>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Cloud computing is a model for enabling convenient,</a:t>
            </a:r>
            <a:r>
              <a:rPr kumimoji="0" lang="en-US" sz="2000" b="1"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 </a:t>
            </a:r>
            <a:r>
              <a:rPr kumimoji="0" lang="en-US" sz="2000" b="1" u="none" strike="noStrike" kern="1200" cap="none" spc="0" normalizeH="0" baseline="0" noProof="0" dirty="0" smtClean="0">
                <a:ln>
                  <a:noFill/>
                </a:ln>
                <a:solidFill>
                  <a:srgbClr val="C00000"/>
                </a:solidFill>
                <a:effectLst/>
                <a:uLnTx/>
                <a:uFillTx/>
                <a:latin typeface="Cambria" panose="02040503050406030204" pitchFamily="18" charset="0"/>
                <a:ea typeface="+mn-ea"/>
                <a:cs typeface="+mn-cs"/>
              </a:rPr>
              <a:t>on-demand network access </a:t>
            </a: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to a </a:t>
            </a:r>
            <a:r>
              <a:rPr kumimoji="0" lang="en-US" sz="2000" b="1" i="0" u="none" strike="noStrike" kern="1200" cap="none" spc="0" normalizeH="0" baseline="0" noProof="0" dirty="0" smtClean="0">
                <a:ln>
                  <a:noFill/>
                </a:ln>
                <a:solidFill>
                  <a:srgbClr val="C00000"/>
                </a:solidFill>
                <a:effectLst/>
                <a:uLnTx/>
                <a:uFillTx/>
                <a:latin typeface="Cambria" panose="02040503050406030204" pitchFamily="18" charset="0"/>
                <a:ea typeface="+mn-ea"/>
                <a:cs typeface="+mn-cs"/>
              </a:rPr>
              <a:t>shared pool </a:t>
            </a: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of configurable computing resources (e.g., networks, servers, storage, applications, and services) that can be </a:t>
            </a:r>
            <a:r>
              <a:rPr kumimoji="0" lang="en-US" sz="2000" b="1" i="0" u="none" strike="noStrike" kern="1200" cap="none" spc="0" normalizeH="0" baseline="0" noProof="0" dirty="0" smtClean="0">
                <a:ln>
                  <a:noFill/>
                </a:ln>
                <a:solidFill>
                  <a:srgbClr val="C00000"/>
                </a:solidFill>
                <a:effectLst/>
                <a:uLnTx/>
                <a:uFillTx/>
                <a:latin typeface="Cambria" panose="02040503050406030204" pitchFamily="18" charset="0"/>
                <a:ea typeface="+mn-ea"/>
                <a:cs typeface="+mn-cs"/>
              </a:rPr>
              <a:t>rapidly provisioned and released </a:t>
            </a: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with minimal management effort or service provider interaction.</a:t>
            </a:r>
            <a:endPar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anose="05000000000000000000" pitchFamily="2" charset="2"/>
              <a:buChar char="§"/>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This cloud model promotes </a:t>
            </a:r>
            <a:r>
              <a:rPr kumimoji="0" lang="en-US" sz="2000" b="1" i="0" u="none" strike="noStrike" kern="1200" cap="none" spc="0" normalizeH="0" baseline="0" noProof="0" dirty="0" smtClean="0">
                <a:ln>
                  <a:noFill/>
                </a:ln>
                <a:solidFill>
                  <a:srgbClr val="C00000"/>
                </a:solidFill>
                <a:effectLst/>
                <a:uLnTx/>
                <a:uFillTx/>
                <a:latin typeface="Cambria" panose="02040503050406030204" pitchFamily="18" charset="0"/>
                <a:ea typeface="+mn-ea"/>
                <a:cs typeface="+mn-cs"/>
              </a:rPr>
              <a:t>availability</a:t>
            </a: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 and is composed of five essential characteristics, three service models, and four deployment models.</a:t>
            </a:r>
            <a:endPar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anose="05000000000000000000" pitchFamily="2" charset="2"/>
              <a:buChar char="§"/>
              <a:defRPr/>
            </a:pPr>
            <a:endParaRPr kumimoji="0" lang="en-US" sz="2000" b="0" i="0" u="none" strike="noStrike" kern="1200" cap="none" spc="0" normalizeH="0" baseline="0" noProof="0" dirty="0">
              <a:ln>
                <a:noFill/>
              </a:ln>
              <a:solidFill>
                <a:schemeClr val="accent3">
                  <a:lumMod val="50000"/>
                </a:schemeClr>
              </a:solidFill>
              <a:effectLst/>
              <a:uLnTx/>
              <a:uFillTx/>
              <a:latin typeface="Cambria" panose="02040503050406030204"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xit" presetSubtype="0" fill="hold" grpId="0" nodeType="withEffect">
                                  <p:stCondLst>
                                    <p:cond delay="0"/>
                                  </p:stCondLst>
                                  <p:childTnLst>
                                    <p:animEffect transition="out" filter="fade">
                                      <p:cBhvr>
                                        <p:cTn id="15" dur="500"/>
                                        <p:tgtEl>
                                          <p:spTgt spid="3">
                                            <p:txEl>
                                              <p:pRg st="0" end="0"/>
                                            </p:txEl>
                                          </p:spTgt>
                                        </p:tgtEl>
                                      </p:cBhvr>
                                    </p:animEffect>
                                    <p:set>
                                      <p:cBhvr>
                                        <p:cTn id="16" dur="1" fill="hold">
                                          <p:stCondLst>
                                            <p:cond delay="499"/>
                                          </p:stCondLst>
                                        </p:cTn>
                                        <p:tgtEl>
                                          <p:spTgt spid="3">
                                            <p:txEl>
                                              <p:pRg st="0" end="0"/>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1" end="1"/>
                                            </p:txEl>
                                          </p:spTgt>
                                        </p:tgtEl>
                                      </p:cBhvr>
                                    </p:animEffect>
                                    <p:set>
                                      <p:cBhvr>
                                        <p:cTn id="19" dur="1" fill="hold">
                                          <p:stCondLst>
                                            <p:cond delay="499"/>
                                          </p:stCondLst>
                                        </p:cTn>
                                        <p:tgtEl>
                                          <p:spTgt spid="3">
                                            <p:txEl>
                                              <p:pRg st="1" end="1"/>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
                                            <p:txEl>
                                              <p:pRg st="2" end="2"/>
                                            </p:txEl>
                                          </p:spTgt>
                                        </p:tgtEl>
                                      </p:cBhvr>
                                    </p:animEffect>
                                    <p:set>
                                      <p:cBhvr>
                                        <p:cTn id="22"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allAtOnce"/>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Balancing</a:t>
            </a:r>
            <a:endParaRPr lang="en-US" dirty="0"/>
          </a:p>
        </p:txBody>
      </p:sp>
      <p:sp>
        <p:nvSpPr>
          <p:cNvPr id="3" name="Content Placeholder 2"/>
          <p:cNvSpPr>
            <a:spLocks noGrp="1"/>
          </p:cNvSpPr>
          <p:nvPr>
            <p:ph idx="1"/>
          </p:nvPr>
        </p:nvSpPr>
        <p:spPr/>
        <p:txBody>
          <a:bodyPr/>
          <a:lstStyle/>
          <a:p>
            <a:r>
              <a:rPr lang="en-US" dirty="0" smtClean="0"/>
              <a:t>What is load balancing ?</a:t>
            </a:r>
            <a:endParaRPr lang="en-US" dirty="0" smtClean="0"/>
          </a:p>
          <a:p>
            <a:pPr lvl="1"/>
            <a:r>
              <a:rPr lang="en-US" dirty="0" smtClean="0"/>
              <a:t>Load balancing is a technique to distribute workload evenly across two or more computers, network links, CPUs, hard drives, or other resources, in order to get optimal resource utilization, maximize throughput, minimize response time, and avoid overload.</a:t>
            </a:r>
            <a:br>
              <a:rPr lang="en-US" dirty="0" smtClean="0"/>
            </a:br>
            <a:endParaRPr lang="en-US" dirty="0" smtClean="0"/>
          </a:p>
          <a:p>
            <a:r>
              <a:rPr lang="en-US" dirty="0" smtClean="0"/>
              <a:t>Why should be load balanced ?</a:t>
            </a:r>
            <a:endParaRPr lang="en-US" dirty="0" smtClean="0"/>
          </a:p>
          <a:p>
            <a:pPr lvl="1"/>
            <a:r>
              <a:rPr lang="en-US" dirty="0" smtClean="0"/>
              <a:t>Improve resource utilization</a:t>
            </a:r>
            <a:endParaRPr lang="en-US" dirty="0" smtClean="0"/>
          </a:p>
          <a:p>
            <a:pPr lvl="1"/>
            <a:r>
              <a:rPr lang="en-US" dirty="0" smtClean="0"/>
              <a:t>Improve system performance</a:t>
            </a:r>
            <a:endParaRPr lang="en-US" dirty="0" smtClean="0"/>
          </a:p>
          <a:p>
            <a:pPr lvl="1"/>
            <a:r>
              <a:rPr lang="en-US" dirty="0" smtClean="0"/>
              <a:t>Improve energy efficiency</a:t>
            </a:r>
            <a:endParaRPr lang="en-US" dirty="0" smtClean="0"/>
          </a:p>
        </p:txBody>
      </p:sp>
      <p:pic>
        <p:nvPicPr>
          <p:cNvPr id="5122" name="Picture 2"/>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6" name="Picture 2" descr="http://www.newsbiscuit.com/wp-content/uploads/2010/04/fat-guy-on-sinking-boat.jpg"/>
          <p:cNvPicPr>
            <a:picLocks noChangeAspect="1" noChangeArrowheads="1"/>
          </p:cNvPicPr>
          <p:nvPr/>
        </p:nvPicPr>
        <p:blipFill>
          <a:blip r:embed="rId2" cstate="print"/>
          <a:srcRect/>
          <a:stretch>
            <a:fillRect/>
          </a:stretch>
        </p:blipFill>
        <p:spPr bwMode="auto">
          <a:xfrm>
            <a:off x="4953000" y="3733799"/>
            <a:ext cx="4035798" cy="296227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2379401" y="5725180"/>
            <a:ext cx="1963999" cy="523220"/>
          </a:xfrm>
          <a:prstGeom prst="rect">
            <a:avLst/>
          </a:prstGeom>
          <a:noFill/>
        </p:spPr>
        <p:txBody>
          <a:bodyPr wrap="none" lIns="91440" tIns="45720" rIns="91440" bIns="45720">
            <a:spAutoFit/>
          </a:bodyPr>
          <a:lstStyle/>
          <a:p>
            <a:pPr algn="ctr"/>
            <a:r>
              <a:rPr 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Unbalanced</a:t>
            </a:r>
            <a:endPar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 name="Right Arrow 7"/>
          <p:cNvSpPr/>
          <p:nvPr/>
        </p:nvSpPr>
        <p:spPr>
          <a:xfrm>
            <a:off x="4343400" y="5877580"/>
            <a:ext cx="457200" cy="228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Job Scheduling</a:t>
            </a:r>
            <a:endParaRPr lang="en-US" dirty="0"/>
          </a:p>
        </p:txBody>
      </p:sp>
      <p:sp>
        <p:nvSpPr>
          <p:cNvPr id="3" name="Content Placeholder 2"/>
          <p:cNvSpPr>
            <a:spLocks noGrp="1"/>
          </p:cNvSpPr>
          <p:nvPr>
            <p:ph idx="1"/>
          </p:nvPr>
        </p:nvSpPr>
        <p:spPr>
          <a:xfrm>
            <a:off x="457200" y="1600200"/>
            <a:ext cx="8229600" cy="4953000"/>
          </a:xfrm>
        </p:spPr>
        <p:txBody>
          <a:bodyPr/>
          <a:lstStyle/>
          <a:p>
            <a:r>
              <a:rPr lang="en-US" dirty="0" smtClean="0"/>
              <a:t>What is job scheduler ?</a:t>
            </a:r>
            <a:endParaRPr lang="en-US" dirty="0" smtClean="0"/>
          </a:p>
          <a:p>
            <a:pPr lvl="1"/>
            <a:r>
              <a:rPr lang="en-US" dirty="0" smtClean="0"/>
              <a:t>A job scheduler is a software application that is in charge of unattended background executions, commonly known for historical reasons as batch processing.</a:t>
            </a:r>
            <a:br>
              <a:rPr lang="en-US" dirty="0" smtClean="0"/>
            </a:br>
            <a:endParaRPr lang="en-US" dirty="0" smtClean="0"/>
          </a:p>
          <a:p>
            <a:r>
              <a:rPr lang="en-US" dirty="0" smtClean="0"/>
              <a:t>What should be scheduled in Cloud ?</a:t>
            </a:r>
            <a:endParaRPr lang="en-US" dirty="0" smtClean="0"/>
          </a:p>
          <a:p>
            <a:pPr lvl="1"/>
            <a:r>
              <a:rPr lang="en-US" dirty="0" smtClean="0"/>
              <a:t>Computation intensive tasks</a:t>
            </a:r>
            <a:endParaRPr lang="en-US" dirty="0" smtClean="0"/>
          </a:p>
          <a:p>
            <a:pPr lvl="1"/>
            <a:r>
              <a:rPr lang="en-US" dirty="0" smtClean="0"/>
              <a:t>Dynamic growing and shrinking tasks</a:t>
            </a:r>
            <a:endParaRPr lang="en-US" dirty="0" smtClean="0"/>
          </a:p>
          <a:p>
            <a:pPr lvl="1"/>
            <a:r>
              <a:rPr lang="en-US" dirty="0" smtClean="0"/>
              <a:t>Tasks with complex processing dependency</a:t>
            </a:r>
            <a:br>
              <a:rPr lang="en-US" dirty="0" smtClean="0"/>
            </a:br>
            <a:endParaRPr lang="en-US" dirty="0" smtClean="0"/>
          </a:p>
          <a:p>
            <a:r>
              <a:rPr lang="en-US" dirty="0" smtClean="0"/>
              <a:t>How to approach ?</a:t>
            </a:r>
            <a:endParaRPr lang="en-US" dirty="0" smtClean="0"/>
          </a:p>
          <a:p>
            <a:pPr lvl="1"/>
            <a:r>
              <a:rPr lang="en-US" dirty="0" smtClean="0"/>
              <a:t>Use pre-defined workflow</a:t>
            </a:r>
            <a:endParaRPr lang="en-US" dirty="0" smtClean="0"/>
          </a:p>
          <a:p>
            <a:pPr lvl="1"/>
            <a:r>
              <a:rPr lang="en-US" dirty="0" smtClean="0"/>
              <a:t>System automatic configuration</a:t>
            </a:r>
            <a:endParaRPr lang="en-US" dirty="0" smtClean="0"/>
          </a:p>
        </p:txBody>
      </p:sp>
      <p:pic>
        <p:nvPicPr>
          <p:cNvPr id="5122" name="Picture 2"/>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Accessibility &amp; Portability</a:t>
            </a:r>
            <a:endParaRPr lang="en-US" dirty="0"/>
          </a:p>
        </p:txBody>
      </p:sp>
      <p:pic>
        <p:nvPicPr>
          <p:cNvPr id="4" name="Picture 3"/>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Andy\AppData\Local\Microsoft\Windows\Temporary Internet Files\Content.IE5\OHTRCXWF\MPj04422470000[1].jpg"/>
          <p:cNvPicPr>
            <a:picLocks noChangeAspect="1" noChangeArrowheads="1"/>
          </p:cNvPicPr>
          <p:nvPr/>
        </p:nvPicPr>
        <p:blipFill>
          <a:blip r:embed="rId2" cstate="print"/>
          <a:srcRect/>
          <a:stretch>
            <a:fillRect/>
          </a:stretch>
        </p:blipFill>
        <p:spPr bwMode="auto">
          <a:xfrm>
            <a:off x="835152" y="1519428"/>
            <a:ext cx="3355848" cy="5033772"/>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5110028" y="3739277"/>
            <a:ext cx="3502690" cy="258532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Anyone !</a:t>
            </a:r>
            <a:endPar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a:p>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Anytime !</a:t>
            </a:r>
            <a:endPar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a:p>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Anywhere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smtClean="0"/>
              <a:t>Accessibility &amp; Portability</a:t>
            </a:r>
            <a:endParaRPr lang="en-US" dirty="0"/>
          </a:p>
        </p:txBody>
      </p:sp>
      <p:sp>
        <p:nvSpPr>
          <p:cNvPr id="3" name="Content Placeholder 2"/>
          <p:cNvSpPr>
            <a:spLocks noGrp="1"/>
          </p:cNvSpPr>
          <p:nvPr>
            <p:ph idx="1"/>
          </p:nvPr>
        </p:nvSpPr>
        <p:spPr>
          <a:xfrm>
            <a:off x="457200" y="1600200"/>
            <a:ext cx="8229600" cy="4876800"/>
          </a:xfrm>
        </p:spPr>
        <p:txBody>
          <a:bodyPr/>
          <a:lstStyle/>
          <a:p>
            <a:r>
              <a:rPr lang="en-US" dirty="0" smtClean="0"/>
              <a:t>What is accessibility ?</a:t>
            </a:r>
            <a:endParaRPr lang="en-US" dirty="0" smtClean="0"/>
          </a:p>
          <a:p>
            <a:pPr lvl="1"/>
            <a:r>
              <a:rPr lang="en-US" dirty="0" smtClean="0"/>
              <a:t>Accessibility is a general term used to describe the degree to which a product, device, service, or environment is accessible by as many people as possible.</a:t>
            </a:r>
            <a:br>
              <a:rPr lang="en-US" dirty="0" smtClean="0"/>
            </a:br>
            <a:endParaRPr lang="en-US" dirty="0" smtClean="0"/>
          </a:p>
          <a:p>
            <a:r>
              <a:rPr lang="en-US" dirty="0" smtClean="0"/>
              <a:t>What is service portability ?</a:t>
            </a:r>
            <a:endParaRPr lang="en-US" dirty="0" smtClean="0"/>
          </a:p>
          <a:p>
            <a:pPr lvl="1"/>
            <a:r>
              <a:rPr lang="en-US" dirty="0" smtClean="0"/>
              <a:t>Service portability is the ability to access services using any devices, anywhere, continuously with mobility support and dynamic adaptation to resource variations.</a:t>
            </a:r>
            <a:br>
              <a:rPr lang="en-US" dirty="0" smtClean="0"/>
            </a:br>
            <a:endParaRPr lang="en-US" dirty="0" smtClean="0"/>
          </a:p>
          <a:p>
            <a:r>
              <a:rPr lang="en-US" dirty="0" smtClean="0"/>
              <a:t>But how to achieve these properties ?</a:t>
            </a:r>
            <a:endParaRPr lang="en-US" dirty="0" smtClean="0"/>
          </a:p>
          <a:p>
            <a:pPr lvl="1"/>
            <a:r>
              <a:rPr lang="en-US" dirty="0" smtClean="0"/>
              <a:t>Uniform access</a:t>
            </a:r>
            <a:endParaRPr lang="en-US" dirty="0" smtClean="0"/>
          </a:p>
          <a:p>
            <a:pPr lvl="1"/>
            <a:r>
              <a:rPr lang="en-US" dirty="0" smtClean="0"/>
              <a:t>Thin client</a:t>
            </a:r>
            <a:endParaRPr lang="en-US" dirty="0"/>
          </a:p>
        </p:txBody>
      </p:sp>
      <p:pic>
        <p:nvPicPr>
          <p:cNvPr id="4" name="Picture 3"/>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smtClean="0"/>
              <a:t>Uniform Access</a:t>
            </a:r>
            <a:endParaRPr lang="en-US" dirty="0"/>
          </a:p>
        </p:txBody>
      </p:sp>
      <p:sp>
        <p:nvSpPr>
          <p:cNvPr id="3" name="Content Placeholder 2"/>
          <p:cNvSpPr>
            <a:spLocks noGrp="1"/>
          </p:cNvSpPr>
          <p:nvPr>
            <p:ph idx="1"/>
          </p:nvPr>
        </p:nvSpPr>
        <p:spPr/>
        <p:txBody>
          <a:bodyPr/>
          <a:lstStyle/>
          <a:p>
            <a:r>
              <a:rPr lang="en-US" dirty="0" smtClean="0"/>
              <a:t>How do users access cloud services ?</a:t>
            </a:r>
            <a:endParaRPr lang="en-US" dirty="0" smtClean="0"/>
          </a:p>
          <a:p>
            <a:pPr lvl="1"/>
            <a:r>
              <a:rPr lang="en-US" dirty="0" smtClean="0"/>
              <a:t>Cloud provider should provide their cloud service by means of widespread accessing media. In other word, users from different operating systems or other accessing platforms should be able to directly be served.</a:t>
            </a:r>
            <a:endParaRPr lang="en-US" dirty="0" smtClean="0"/>
          </a:p>
          <a:p>
            <a:pPr lvl="1"/>
            <a:r>
              <a:rPr lang="en-US" dirty="0" smtClean="0"/>
              <a:t>Nowadays, web browser technique is one of the most widespread platform in almost any intelligent electronic devices. Cloud service take this into concern, and delivery their services with web-based interface through the Internet.</a:t>
            </a:r>
            <a:endParaRPr lang="en-US" dirty="0"/>
          </a:p>
        </p:txBody>
      </p:sp>
      <p:pic>
        <p:nvPicPr>
          <p:cNvPr id="4" name="Picture 3"/>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11618" name="Picture 2" descr="http://www.solidblogger.com/wp-content/uploads/2009/03/firefox-ie-chrome-safari.jpg"/>
          <p:cNvPicPr>
            <a:picLocks noChangeAspect="1" noChangeArrowheads="1"/>
          </p:cNvPicPr>
          <p:nvPr/>
        </p:nvPicPr>
        <p:blipFill>
          <a:blip r:embed="rId2" cstate="print"/>
          <a:srcRect b="6734"/>
          <a:stretch>
            <a:fillRect/>
          </a:stretch>
        </p:blipFill>
        <p:spPr bwMode="auto">
          <a:xfrm>
            <a:off x="1409700" y="4747219"/>
            <a:ext cx="6324600" cy="2110781"/>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7086600" cy="868362"/>
          </a:xfrm>
        </p:spPr>
        <p:txBody>
          <a:bodyPr/>
          <a:lstStyle/>
          <a:p>
            <a:r>
              <a:rPr lang="en-US" dirty="0" smtClean="0"/>
              <a:t>Thin Client</a:t>
            </a:r>
            <a:endParaRPr lang="en-US" dirty="0"/>
          </a:p>
        </p:txBody>
      </p:sp>
      <p:sp>
        <p:nvSpPr>
          <p:cNvPr id="3" name="Content Placeholder 2"/>
          <p:cNvSpPr>
            <a:spLocks noGrp="1"/>
          </p:cNvSpPr>
          <p:nvPr>
            <p:ph idx="1"/>
          </p:nvPr>
        </p:nvSpPr>
        <p:spPr>
          <a:xfrm>
            <a:off x="457200" y="1600200"/>
            <a:ext cx="8534400" cy="4953000"/>
          </a:xfrm>
        </p:spPr>
        <p:txBody>
          <a:bodyPr>
            <a:normAutofit/>
          </a:bodyPr>
          <a:lstStyle/>
          <a:p>
            <a:r>
              <a:rPr lang="en-US" dirty="0" smtClean="0"/>
              <a:t>What is thin client ?</a:t>
            </a:r>
            <a:endParaRPr lang="en-US" dirty="0" smtClean="0"/>
          </a:p>
          <a:p>
            <a:pPr lvl="1"/>
            <a:r>
              <a:rPr lang="en-US" dirty="0" smtClean="0"/>
              <a:t>Thin client is a computer or a computer program which depends heavily on some other computer to fulfill its traditional computational roles. This stands in contrast to the traditional fat client, a computer designed to take on these roles by itself.</a:t>
            </a:r>
            <a:endParaRPr lang="en-US" dirty="0" smtClean="0"/>
          </a:p>
          <a:p>
            <a:r>
              <a:rPr lang="en-US" dirty="0" smtClean="0"/>
              <a:t>Characteristics :</a:t>
            </a:r>
            <a:endParaRPr lang="en-US" dirty="0" smtClean="0"/>
          </a:p>
          <a:p>
            <a:pPr lvl="1"/>
            <a:r>
              <a:rPr lang="en-US" dirty="0" smtClean="0"/>
              <a:t>Cheap client hardware</a:t>
            </a:r>
            <a:endParaRPr lang="en-US" dirty="0" smtClean="0"/>
          </a:p>
          <a:p>
            <a:pPr lvl="2"/>
            <a:r>
              <a:rPr lang="en-US" dirty="0" smtClean="0"/>
              <a:t>While the cloud providers handle several client sessions at once, the clients can be made out of much cheaper hardware.</a:t>
            </a:r>
            <a:endParaRPr lang="en-US" dirty="0" smtClean="0"/>
          </a:p>
          <a:p>
            <a:pPr lvl="1"/>
            <a:r>
              <a:rPr lang="en-US" dirty="0" smtClean="0"/>
              <a:t>Diversity of end devices</a:t>
            </a:r>
            <a:endParaRPr lang="en-US" dirty="0" smtClean="0"/>
          </a:p>
          <a:p>
            <a:pPr lvl="2"/>
            <a:r>
              <a:rPr lang="en-US" dirty="0" smtClean="0"/>
              <a:t>End user can access cloud service via plenty of various electronic devices, which include mobile phones and smart TV. </a:t>
            </a:r>
            <a:endParaRPr lang="en-US" dirty="0" smtClean="0"/>
          </a:p>
          <a:p>
            <a:pPr lvl="1"/>
            <a:r>
              <a:rPr lang="en-US" dirty="0" smtClean="0"/>
              <a:t>Client simplicity</a:t>
            </a:r>
            <a:endParaRPr lang="en-US" dirty="0" smtClean="0"/>
          </a:p>
          <a:p>
            <a:pPr lvl="2"/>
            <a:r>
              <a:rPr lang="en-US" dirty="0" smtClean="0"/>
              <a:t>Client local system do not need complete operational functionalities.</a:t>
            </a:r>
            <a:endParaRPr lang="en-US" dirty="0" smtClean="0"/>
          </a:p>
        </p:txBody>
      </p:sp>
      <p:pic>
        <p:nvPicPr>
          <p:cNvPr id="4" name="Picture 3"/>
          <p:cNvPicPr>
            <a:picLocks noChangeAspect="1" noChangeArrowheads="1"/>
          </p:cNvPicPr>
          <p:nvPr/>
        </p:nvPicPr>
        <p:blipFill>
          <a:blip r:embed="rId1"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Andy\AppData\Local\Microsoft\Windows\Temporary Internet Files\Content.IE5\PQCBMZKS\MPj04422350000[1].jpg"/>
          <p:cNvPicPr>
            <a:picLocks noChangeAspect="1" noChangeArrowheads="1"/>
          </p:cNvPicPr>
          <p:nvPr/>
        </p:nvPicPr>
        <p:blipFill>
          <a:blip r:embed="rId1" cstate="print"/>
          <a:srcRect t="23170" b="3601"/>
          <a:stretch>
            <a:fillRect/>
          </a:stretch>
        </p:blipFill>
        <p:spPr bwMode="auto">
          <a:xfrm flipH="1">
            <a:off x="4000500" y="0"/>
            <a:ext cx="5143500" cy="4648200"/>
          </a:xfrm>
          <a:prstGeom prst="rect">
            <a:avLst/>
          </a:prstGeom>
          <a:noFill/>
        </p:spPr>
      </p:pic>
      <p:sp>
        <p:nvSpPr>
          <p:cNvPr id="2" name="Title 1"/>
          <p:cNvSpPr>
            <a:spLocks noGrp="1"/>
          </p:cNvSpPr>
          <p:nvPr>
            <p:ph type="title"/>
          </p:nvPr>
        </p:nvSpPr>
        <p:spPr/>
        <p:txBody>
          <a:bodyPr/>
          <a:lstStyle/>
          <a:p>
            <a:r>
              <a:rPr lang="en-US" dirty="0" smtClean="0"/>
              <a:t>What is cloud computing ?</a:t>
            </a:r>
            <a:endParaRPr lang="en-US" dirty="0"/>
          </a:p>
        </p:txBody>
      </p:sp>
      <p:sp>
        <p:nvSpPr>
          <p:cNvPr id="3" name="Text Placeholder 2"/>
          <p:cNvSpPr>
            <a:spLocks noGrp="1"/>
          </p:cNvSpPr>
          <p:nvPr>
            <p:ph type="body" idx="1"/>
          </p:nvPr>
        </p:nvSpPr>
        <p:spPr/>
        <p:txBody>
          <a:bodyPr/>
          <a:lstStyle/>
          <a:p>
            <a:r>
              <a:rPr lang="en-US" dirty="0" smtClean="0">
                <a:solidFill>
                  <a:srgbClr val="C00000"/>
                </a:solidFill>
              </a:rPr>
              <a:t>What can we gain from cloud ?</a:t>
            </a:r>
            <a:endParaRPr lang="en-US" dirty="0">
              <a:solidFill>
                <a:srgbClr val="C0000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http://seewhy.com/blog/wp-content/uploads/2010/07/Facebook-like-thumbs-up-symbol.jpg"/>
          <p:cNvPicPr>
            <a:picLocks noChangeAspect="1" noChangeArrowheads="1"/>
          </p:cNvPicPr>
          <p:nvPr/>
        </p:nvPicPr>
        <p:blipFill>
          <a:blip r:embed="rId1" cstate="print"/>
          <a:srcRect l="6916" t="7692"/>
          <a:stretch>
            <a:fillRect/>
          </a:stretch>
        </p:blipFill>
        <p:spPr bwMode="auto">
          <a:xfrm>
            <a:off x="5368798" y="2362200"/>
            <a:ext cx="3699002" cy="3657600"/>
          </a:xfrm>
          <a:prstGeom prst="rect">
            <a:avLst/>
          </a:prstGeom>
          <a:noFill/>
        </p:spPr>
      </p:pic>
      <p:sp>
        <p:nvSpPr>
          <p:cNvPr id="2" name="Title 1"/>
          <p:cNvSpPr>
            <a:spLocks noGrp="1"/>
          </p:cNvSpPr>
          <p:nvPr>
            <p:ph type="title"/>
          </p:nvPr>
        </p:nvSpPr>
        <p:spPr/>
        <p:txBody>
          <a:bodyPr/>
          <a:lstStyle/>
          <a:p>
            <a:r>
              <a:rPr lang="en-US" dirty="0" smtClean="0"/>
              <a:t>Benefits From Cloud</a:t>
            </a:r>
            <a:endParaRPr lang="en-US" dirty="0"/>
          </a:p>
        </p:txBody>
      </p:sp>
      <p:sp>
        <p:nvSpPr>
          <p:cNvPr id="3" name="Content Placeholder 2"/>
          <p:cNvSpPr>
            <a:spLocks noGrp="1"/>
          </p:cNvSpPr>
          <p:nvPr>
            <p:ph idx="1"/>
          </p:nvPr>
        </p:nvSpPr>
        <p:spPr/>
        <p:txBody>
          <a:bodyPr/>
          <a:lstStyle/>
          <a:p>
            <a:r>
              <a:rPr lang="en-US" dirty="0" smtClean="0"/>
              <a:t>Cloud computing brings many benefits :</a:t>
            </a:r>
            <a:endParaRPr lang="en-US" dirty="0" smtClean="0"/>
          </a:p>
          <a:p>
            <a:pPr lvl="1"/>
            <a:r>
              <a:rPr lang="en-US" dirty="0" smtClean="0"/>
              <a:t>For the market and enterprises</a:t>
            </a:r>
            <a:endParaRPr lang="en-US" dirty="0" smtClean="0"/>
          </a:p>
          <a:p>
            <a:pPr lvl="2"/>
            <a:r>
              <a:rPr lang="en-US" dirty="0" smtClean="0"/>
              <a:t>Reduce initial investment</a:t>
            </a:r>
            <a:endParaRPr lang="en-US" dirty="0" smtClean="0"/>
          </a:p>
          <a:p>
            <a:pPr lvl="2"/>
            <a:r>
              <a:rPr lang="en-US" dirty="0" smtClean="0"/>
              <a:t>Reduce capital expenditure</a:t>
            </a:r>
            <a:endParaRPr lang="en-US" dirty="0" smtClean="0"/>
          </a:p>
          <a:p>
            <a:pPr lvl="2"/>
            <a:r>
              <a:rPr lang="en-US" dirty="0" smtClean="0"/>
              <a:t>Improve industrial specialization</a:t>
            </a:r>
            <a:endParaRPr lang="en-US" dirty="0" smtClean="0"/>
          </a:p>
          <a:p>
            <a:pPr lvl="2"/>
            <a:r>
              <a:rPr lang="en-US" dirty="0" smtClean="0"/>
              <a:t>Improve resource utilization</a:t>
            </a:r>
            <a:endParaRPr lang="en-US" dirty="0" smtClean="0"/>
          </a:p>
          <a:p>
            <a:pPr lvl="1"/>
            <a:r>
              <a:rPr lang="en-US" dirty="0" smtClean="0"/>
              <a:t>For the end user and individuals</a:t>
            </a:r>
            <a:endParaRPr lang="en-US" dirty="0" smtClean="0"/>
          </a:p>
          <a:p>
            <a:pPr lvl="2"/>
            <a:r>
              <a:rPr lang="en-US" dirty="0" smtClean="0"/>
              <a:t>Reduce local computing power</a:t>
            </a:r>
            <a:endParaRPr lang="en-US" dirty="0" smtClean="0"/>
          </a:p>
          <a:p>
            <a:pPr lvl="2"/>
            <a:r>
              <a:rPr lang="en-US" dirty="0" smtClean="0"/>
              <a:t>Reduce local storage power</a:t>
            </a:r>
            <a:endParaRPr lang="en-US" dirty="0" smtClean="0"/>
          </a:p>
          <a:p>
            <a:pPr lvl="2"/>
            <a:r>
              <a:rPr lang="en-US" dirty="0" smtClean="0"/>
              <a:t>Variety of thin client devices in daily life</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C:\Users\Andy\AppData\Local\Microsoft\Windows\Temporary Internet Files\Content.IE5\VM829XVI\MPj04392880000[1].jpg"/>
          <p:cNvPicPr>
            <a:picLocks noChangeAspect="1" noChangeArrowheads="1"/>
          </p:cNvPicPr>
          <p:nvPr/>
        </p:nvPicPr>
        <p:blipFill>
          <a:blip r:embed="rId1" cstate="print"/>
          <a:srcRect t="12089"/>
          <a:stretch>
            <a:fillRect/>
          </a:stretch>
        </p:blipFill>
        <p:spPr bwMode="auto">
          <a:xfrm>
            <a:off x="2050610" y="2133600"/>
            <a:ext cx="5042780" cy="4433180"/>
          </a:xfrm>
          <a:prstGeom prst="roundRect">
            <a:avLst>
              <a:gd name="adj" fmla="val 2425"/>
            </a:avLst>
          </a:prstGeom>
          <a:noFill/>
          <a:effectLst>
            <a:outerShdw blurRad="63500" sx="102000" sy="102000" algn="ctr" rotWithShape="0">
              <a:prstClr val="black">
                <a:alpha val="40000"/>
              </a:prstClr>
            </a:outerShdw>
          </a:effectLst>
        </p:spPr>
      </p:pic>
      <p:sp>
        <p:nvSpPr>
          <p:cNvPr id="4" name="Rectangle 3"/>
          <p:cNvSpPr/>
          <p:nvPr/>
        </p:nvSpPr>
        <p:spPr>
          <a:xfrm>
            <a:off x="94822" y="838200"/>
            <a:ext cx="8954374"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Market and </a:t>
            </a:r>
            <a:r>
              <a:rPr lang="en-US" sz="6000" b="1" cap="none" spc="0"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Enterpeises</a:t>
            </a:r>
            <a:endPar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Initial Investment</a:t>
            </a:r>
            <a:endParaRPr lang="en-US" dirty="0"/>
          </a:p>
        </p:txBody>
      </p:sp>
      <p:sp>
        <p:nvSpPr>
          <p:cNvPr id="3" name="Content Placeholder 2"/>
          <p:cNvSpPr>
            <a:spLocks noGrp="1"/>
          </p:cNvSpPr>
          <p:nvPr>
            <p:ph idx="1"/>
          </p:nvPr>
        </p:nvSpPr>
        <p:spPr>
          <a:xfrm>
            <a:off x="457200" y="1600200"/>
            <a:ext cx="8229600" cy="5029200"/>
          </a:xfrm>
        </p:spPr>
        <p:txBody>
          <a:bodyPr/>
          <a:lstStyle/>
          <a:p>
            <a:r>
              <a:rPr lang="en-US" dirty="0" smtClean="0"/>
              <a:t>Traditional process of enterprises to initiate business :</a:t>
            </a:r>
            <a:endParaRPr lang="en-US" dirty="0" smtClean="0"/>
          </a:p>
          <a:p>
            <a:pPr lvl="1"/>
            <a:r>
              <a:rPr lang="en-US" dirty="0" smtClean="0"/>
              <a:t>Survey and analysis the industry and market</a:t>
            </a:r>
            <a:endParaRPr lang="en-US" dirty="0" smtClean="0"/>
          </a:p>
          <a:p>
            <a:pPr lvl="1"/>
            <a:r>
              <a:rPr lang="en-US" dirty="0" smtClean="0"/>
              <a:t>Estimate the quantity of supply and demand</a:t>
            </a:r>
            <a:endParaRPr lang="en-US" dirty="0" smtClean="0"/>
          </a:p>
          <a:p>
            <a:pPr lvl="1"/>
            <a:r>
              <a:rPr lang="en-US" dirty="0" smtClean="0"/>
              <a:t>Purchase and deploy IT infrastructure</a:t>
            </a:r>
            <a:endParaRPr lang="en-US" dirty="0" smtClean="0"/>
          </a:p>
          <a:p>
            <a:pPr lvl="1"/>
            <a:r>
              <a:rPr lang="en-US" dirty="0" smtClean="0"/>
              <a:t>Install and test the software system</a:t>
            </a:r>
            <a:endParaRPr lang="en-US" dirty="0" smtClean="0"/>
          </a:p>
          <a:p>
            <a:pPr lvl="1"/>
            <a:r>
              <a:rPr lang="en-US" dirty="0" smtClean="0"/>
              <a:t>Design and develop enterprise specific business service</a:t>
            </a:r>
            <a:endParaRPr lang="en-US" dirty="0" smtClean="0"/>
          </a:p>
          <a:p>
            <a:pPr lvl="1"/>
            <a:r>
              <a:rPr lang="en-US" dirty="0" smtClean="0"/>
              <a:t>Announce the business service to clients</a:t>
            </a:r>
            <a:br>
              <a:rPr lang="en-US" dirty="0" smtClean="0"/>
            </a:br>
            <a:endParaRPr lang="en-US" dirty="0" smtClean="0"/>
          </a:p>
          <a:p>
            <a:r>
              <a:rPr lang="en-US" dirty="0" smtClean="0"/>
              <a:t>Some drawbacks :</a:t>
            </a:r>
            <a:endParaRPr lang="en-US" dirty="0" smtClean="0"/>
          </a:p>
          <a:p>
            <a:pPr lvl="1"/>
            <a:r>
              <a:rPr lang="en-US" dirty="0" smtClean="0"/>
              <a:t>The survey, analysis and estimation may not 100% correct</a:t>
            </a:r>
            <a:endParaRPr lang="en-US" dirty="0" smtClean="0"/>
          </a:p>
          <a:p>
            <a:pPr lvl="1"/>
            <a:r>
              <a:rPr lang="en-US" dirty="0" smtClean="0"/>
              <a:t>Infrastructure deployment is time consuming</a:t>
            </a:r>
            <a:endParaRPr lang="en-US" dirty="0" smtClean="0"/>
          </a:p>
          <a:p>
            <a:pPr lvl="1"/>
            <a:r>
              <a:rPr lang="en-US" dirty="0" smtClean="0"/>
              <a:t>Enterprises should take the risk of wrong investment</a:t>
            </a:r>
            <a:endParaRPr lang="en-US"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Definitions</a:t>
            </a:r>
            <a:endParaRPr lang="en-US" dirty="0"/>
          </a:p>
        </p:txBody>
      </p:sp>
      <p:sp>
        <p:nvSpPr>
          <p:cNvPr id="3" name="Content Placeholder 2"/>
          <p:cNvSpPr>
            <a:spLocks noGrp="1"/>
          </p:cNvSpPr>
          <p:nvPr>
            <p:ph idx="1"/>
          </p:nvPr>
        </p:nvSpPr>
        <p:spPr>
          <a:xfrm>
            <a:off x="457200" y="1600200"/>
            <a:ext cx="8229600" cy="3200400"/>
          </a:xfrm>
        </p:spPr>
        <p:txBody>
          <a:bodyPr/>
          <a:lstStyle/>
          <a:p>
            <a:r>
              <a:rPr lang="en-US" dirty="0" smtClean="0"/>
              <a:t>Definition from </a:t>
            </a:r>
            <a:r>
              <a:rPr lang="en-US" b="1" i="1" dirty="0" smtClean="0"/>
              <a:t>Wikipedia</a:t>
            </a:r>
            <a:endParaRPr lang="en-US" b="1" i="1" dirty="0" smtClean="0"/>
          </a:p>
          <a:p>
            <a:pPr lvl="1"/>
            <a:r>
              <a:rPr lang="en-US" dirty="0" smtClean="0"/>
              <a:t>Cloud computing is Internet-based computing, whereby shared resources, software, and information are provided to computers and other devices on demand, like the electricity grid.</a:t>
            </a:r>
            <a:endParaRPr lang="en-US" dirty="0" smtClean="0"/>
          </a:p>
          <a:p>
            <a:pPr lvl="1"/>
            <a:r>
              <a:rPr lang="en-US" dirty="0" smtClean="0"/>
              <a:t>Cloud computing is a style of computing in which dynamically scalable and often virtualized resources are provided as a service over the Internet.</a:t>
            </a:r>
            <a:endParaRPr lang="en-US" dirty="0" smtClean="0"/>
          </a:p>
        </p:txBody>
      </p:sp>
      <p:pic>
        <p:nvPicPr>
          <p:cNvPr id="4098" name="Picture 2" descr="http://blogs.toonboom.com/professional/wp-content/uploads/2008/05/wikipedia-logo.png"/>
          <p:cNvPicPr>
            <a:picLocks noChangeAspect="1" noChangeArrowheads="1"/>
          </p:cNvPicPr>
          <p:nvPr/>
        </p:nvPicPr>
        <p:blipFill>
          <a:blip r:embed="rId1" cstate="print"/>
          <a:srcRect/>
          <a:stretch>
            <a:fillRect/>
          </a:stretch>
        </p:blipFill>
        <p:spPr bwMode="auto">
          <a:xfrm>
            <a:off x="6019800" y="3864260"/>
            <a:ext cx="2314575" cy="2841340"/>
          </a:xfrm>
          <a:prstGeom prst="rect">
            <a:avLst/>
          </a:prstGeom>
          <a:noFill/>
        </p:spPr>
      </p:pic>
      <p:pic>
        <p:nvPicPr>
          <p:cNvPr id="4100" name="Picture 4" descr="government datacentres"/>
          <p:cNvPicPr>
            <a:picLocks noChangeAspect="1" noChangeArrowheads="1"/>
          </p:cNvPicPr>
          <p:nvPr/>
        </p:nvPicPr>
        <p:blipFill>
          <a:blip r:embed="rId2" cstate="print"/>
          <a:srcRect/>
          <a:stretch>
            <a:fillRect/>
          </a:stretch>
        </p:blipFill>
        <p:spPr bwMode="auto">
          <a:xfrm>
            <a:off x="1143000" y="4071734"/>
            <a:ext cx="4684134" cy="2633866"/>
          </a:xfrm>
          <a:prstGeom prst="roundRect">
            <a:avLst>
              <a:gd name="adj" fmla="val 3412"/>
            </a:avLst>
          </a:prstGeom>
          <a:noFill/>
          <a:ln>
            <a:solidFill>
              <a:schemeClr val="accent1"/>
            </a:solidFill>
          </a:ln>
          <a:effectLst>
            <a:outerShdw blurRad="63500" sx="102000" sy="102000" algn="ctr" rotWithShape="0">
              <a:prstClr val="black">
                <a:alpha val="40000"/>
              </a:prstClr>
            </a:outerShdw>
          </a:effectLst>
        </p:spPr>
      </p:pic>
      <p:sp>
        <p:nvSpPr>
          <p:cNvPr id="6" name="Content Placeholder 2"/>
          <p:cNvSpPr txBox="1"/>
          <p:nvPr/>
        </p:nvSpPr>
        <p:spPr>
          <a:xfrm>
            <a:off x="457200" y="1600200"/>
            <a:ext cx="8229600" cy="3200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anose="020B0604020202020204" pitchFamily="34" charset="0"/>
              <a:buChar char="•"/>
              <a:defRPr/>
            </a:pPr>
            <a:r>
              <a:rPr kumimoji="0" lang="en-US" sz="2400" b="0" i="0" u="none" strike="noStrike" kern="1200" cap="none" spc="0" normalizeH="0" baseline="0" noProof="0" dirty="0" smtClean="0">
                <a:ln>
                  <a:noFill/>
                </a:ln>
                <a:solidFill>
                  <a:schemeClr val="tx2">
                    <a:lumMod val="75000"/>
                  </a:schemeClr>
                </a:solidFill>
                <a:effectLst/>
                <a:uLnTx/>
                <a:uFillTx/>
                <a:latin typeface="Cambria" panose="02040503050406030204" pitchFamily="18" charset="0"/>
                <a:ea typeface="+mn-ea"/>
                <a:cs typeface="+mn-cs"/>
              </a:rPr>
              <a:t>Definition from </a:t>
            </a:r>
            <a:r>
              <a:rPr kumimoji="0" lang="en-US" sz="2400" b="1" i="1" u="none" strike="noStrike" kern="1200" cap="none" spc="0" normalizeH="0" baseline="0" noProof="0" dirty="0" smtClean="0">
                <a:ln>
                  <a:noFill/>
                </a:ln>
                <a:solidFill>
                  <a:schemeClr val="tx2">
                    <a:lumMod val="75000"/>
                  </a:schemeClr>
                </a:solidFill>
                <a:effectLst/>
                <a:uLnTx/>
                <a:uFillTx/>
                <a:latin typeface="Cambria" panose="02040503050406030204" pitchFamily="18" charset="0"/>
                <a:ea typeface="+mn-ea"/>
                <a:cs typeface="+mn-cs"/>
              </a:rPr>
              <a:t>Wikipedia</a:t>
            </a:r>
            <a:endParaRPr kumimoji="0" lang="en-US" sz="2400" b="1" i="1" u="none" strike="noStrike" kern="1200" cap="none" spc="0" normalizeH="0" baseline="0" noProof="0" dirty="0" smtClean="0">
              <a:ln>
                <a:noFill/>
              </a:ln>
              <a:solidFill>
                <a:schemeClr val="tx2">
                  <a:lumMod val="75000"/>
                </a:schemeClr>
              </a:solidFill>
              <a:effectLst/>
              <a:uLnTx/>
              <a:uFillTx/>
              <a:latin typeface="Cambria" panose="02040503050406030204"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anose="05000000000000000000" pitchFamily="2" charset="2"/>
              <a:buChar char="§"/>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Cloud computing is </a:t>
            </a:r>
            <a:r>
              <a:rPr kumimoji="0" lang="en-US" sz="2000" b="1" i="0" u="none" strike="noStrike" kern="1200" cap="none" spc="0" normalizeH="0" baseline="0" noProof="0" dirty="0" smtClean="0">
                <a:ln>
                  <a:noFill/>
                </a:ln>
                <a:solidFill>
                  <a:srgbClr val="C00000"/>
                </a:solidFill>
                <a:effectLst/>
                <a:uLnTx/>
                <a:uFillTx/>
                <a:latin typeface="Cambria" panose="02040503050406030204" pitchFamily="18" charset="0"/>
                <a:ea typeface="+mn-ea"/>
                <a:cs typeface="+mn-cs"/>
              </a:rPr>
              <a:t>Internet-based computing</a:t>
            </a: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 whereby </a:t>
            </a:r>
            <a:r>
              <a:rPr kumimoji="0" lang="en-US" sz="2000" b="1" i="0" u="none" strike="noStrike" kern="1200" cap="none" spc="0" normalizeH="0" baseline="0" noProof="0" dirty="0" smtClean="0">
                <a:ln>
                  <a:noFill/>
                </a:ln>
                <a:solidFill>
                  <a:srgbClr val="C00000"/>
                </a:solidFill>
                <a:effectLst/>
                <a:uLnTx/>
                <a:uFillTx/>
                <a:latin typeface="Cambria" panose="02040503050406030204" pitchFamily="18" charset="0"/>
                <a:ea typeface="+mn-ea"/>
                <a:cs typeface="+mn-cs"/>
              </a:rPr>
              <a:t>shared resources, software, and information</a:t>
            </a: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 are provided to computers and other devices </a:t>
            </a:r>
            <a:r>
              <a:rPr kumimoji="0" lang="en-US" sz="2000" b="1" i="0" u="none" strike="noStrike" kern="1200" cap="none" spc="0" normalizeH="0" baseline="0" noProof="0" dirty="0" smtClean="0">
                <a:ln>
                  <a:noFill/>
                </a:ln>
                <a:solidFill>
                  <a:srgbClr val="C00000"/>
                </a:solidFill>
                <a:effectLst/>
                <a:uLnTx/>
                <a:uFillTx/>
                <a:latin typeface="Cambria" panose="02040503050406030204" pitchFamily="18" charset="0"/>
                <a:ea typeface="+mn-ea"/>
                <a:cs typeface="+mn-cs"/>
              </a:rPr>
              <a:t>on demand</a:t>
            </a: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 like the electricity grid.</a:t>
            </a:r>
            <a:endPar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anose="05000000000000000000" pitchFamily="2" charset="2"/>
              <a:buChar char="§"/>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Cloud computing is a style of computing in which </a:t>
            </a:r>
            <a:r>
              <a:rPr kumimoji="0" lang="en-US" sz="2000" b="1" i="0" u="none" strike="noStrike" kern="1200" cap="none" spc="0" normalizeH="0" baseline="0" noProof="0" dirty="0" smtClean="0">
                <a:ln>
                  <a:noFill/>
                </a:ln>
                <a:solidFill>
                  <a:srgbClr val="C00000"/>
                </a:solidFill>
                <a:effectLst/>
                <a:uLnTx/>
                <a:uFillTx/>
                <a:latin typeface="Cambria" panose="02040503050406030204" pitchFamily="18" charset="0"/>
                <a:ea typeface="+mn-ea"/>
                <a:cs typeface="+mn-cs"/>
              </a:rPr>
              <a:t>dynamically scalable</a:t>
            </a: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 and often </a:t>
            </a:r>
            <a:r>
              <a:rPr kumimoji="0" lang="en-US" sz="2000" b="1" i="0" u="none" strike="noStrike" kern="1200" cap="none" spc="0" normalizeH="0" baseline="0" noProof="0" dirty="0" smtClean="0">
                <a:ln>
                  <a:noFill/>
                </a:ln>
                <a:solidFill>
                  <a:srgbClr val="C00000"/>
                </a:solidFill>
                <a:effectLst/>
                <a:uLnTx/>
                <a:uFillTx/>
                <a:latin typeface="Cambria" panose="02040503050406030204" pitchFamily="18" charset="0"/>
                <a:ea typeface="+mn-ea"/>
                <a:cs typeface="+mn-cs"/>
              </a:rPr>
              <a:t>virtualized resources </a:t>
            </a: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are provided as a </a:t>
            </a:r>
            <a:r>
              <a:rPr kumimoji="0" lang="en-US" sz="2000" b="1" i="0" u="none" strike="noStrike" kern="1200" cap="none" spc="0" normalizeH="0" baseline="0" noProof="0" dirty="0" smtClean="0">
                <a:ln>
                  <a:noFill/>
                </a:ln>
                <a:solidFill>
                  <a:srgbClr val="C00000"/>
                </a:solidFill>
                <a:effectLst/>
                <a:uLnTx/>
                <a:uFillTx/>
                <a:latin typeface="Cambria" panose="02040503050406030204" pitchFamily="18" charset="0"/>
                <a:ea typeface="+mn-ea"/>
                <a:cs typeface="+mn-cs"/>
              </a:rPr>
              <a:t>service</a:t>
            </a: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 over the Internet.</a:t>
            </a:r>
            <a:endPar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Initial Investment</a:t>
            </a:r>
            <a:endParaRPr lang="en-US" dirty="0"/>
          </a:p>
        </p:txBody>
      </p:sp>
      <p:sp>
        <p:nvSpPr>
          <p:cNvPr id="3" name="Content Placeholder 2"/>
          <p:cNvSpPr>
            <a:spLocks noGrp="1"/>
          </p:cNvSpPr>
          <p:nvPr>
            <p:ph idx="1"/>
          </p:nvPr>
        </p:nvSpPr>
        <p:spPr/>
        <p:txBody>
          <a:bodyPr/>
          <a:lstStyle/>
          <a:p>
            <a:r>
              <a:rPr lang="en-US" dirty="0" smtClean="0"/>
              <a:t>Initiate business with Cloud Computing services :</a:t>
            </a:r>
            <a:endParaRPr lang="en-US" dirty="0" smtClean="0"/>
          </a:p>
          <a:p>
            <a:pPr lvl="1"/>
            <a:r>
              <a:rPr lang="en-US" dirty="0" smtClean="0"/>
              <a:t>Survey and analysis the industry and market</a:t>
            </a:r>
            <a:endParaRPr lang="en-US" dirty="0" smtClean="0"/>
          </a:p>
          <a:p>
            <a:pPr lvl="1"/>
            <a:r>
              <a:rPr lang="en-US" dirty="0" smtClean="0"/>
              <a:t>Chose one cloud provider for enterprise deployment</a:t>
            </a:r>
            <a:endParaRPr lang="en-US" dirty="0" smtClean="0"/>
          </a:p>
          <a:p>
            <a:pPr lvl="1"/>
            <a:r>
              <a:rPr lang="en-US" dirty="0" smtClean="0"/>
              <a:t>Design and develop business service upon cloud environment</a:t>
            </a:r>
            <a:endParaRPr lang="en-US" dirty="0" smtClean="0"/>
          </a:p>
          <a:p>
            <a:pPr lvl="1"/>
            <a:r>
              <a:rPr lang="en-US" dirty="0" smtClean="0"/>
              <a:t>Announce the business service to clients</a:t>
            </a:r>
            <a:br>
              <a:rPr lang="en-US" dirty="0" smtClean="0"/>
            </a:br>
            <a:endParaRPr lang="en-US" dirty="0" smtClean="0"/>
          </a:p>
          <a:p>
            <a:r>
              <a:rPr lang="en-US" dirty="0" smtClean="0"/>
              <a:t>Some benefits :</a:t>
            </a:r>
            <a:endParaRPr lang="en-US" dirty="0" smtClean="0"/>
          </a:p>
          <a:p>
            <a:pPr lvl="1"/>
            <a:r>
              <a:rPr lang="en-US" dirty="0" smtClean="0"/>
              <a:t>Enterprise do not need to own the infrastructure</a:t>
            </a:r>
            <a:endParaRPr lang="en-US" dirty="0" smtClean="0"/>
          </a:p>
          <a:p>
            <a:pPr lvl="1"/>
            <a:r>
              <a:rPr lang="en-US" dirty="0" smtClean="0"/>
              <a:t>Enterprise can develop and deploy business service in short time</a:t>
            </a:r>
            <a:endParaRPr lang="en-US" dirty="0" smtClean="0"/>
          </a:p>
          <a:p>
            <a:pPr lvl="1"/>
            <a:r>
              <a:rPr lang="en-US" dirty="0" smtClean="0"/>
              <a:t>Enterprise can reduce the business loss of wrong investment</a:t>
            </a:r>
            <a:endParaRPr lang="en-US" dirty="0"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Initial Investment</a:t>
            </a:r>
            <a:endParaRPr lang="en-US" dirty="0"/>
          </a:p>
        </p:txBody>
      </p:sp>
      <p:sp>
        <p:nvSpPr>
          <p:cNvPr id="3" name="Content Placeholder 2"/>
          <p:cNvSpPr>
            <a:spLocks noGrp="1"/>
          </p:cNvSpPr>
          <p:nvPr>
            <p:ph idx="1"/>
          </p:nvPr>
        </p:nvSpPr>
        <p:spPr>
          <a:xfrm>
            <a:off x="457200" y="1600201"/>
            <a:ext cx="8229600" cy="533400"/>
          </a:xfrm>
        </p:spPr>
        <p:txBody>
          <a:bodyPr/>
          <a:lstStyle/>
          <a:p>
            <a:r>
              <a:rPr lang="en-US" dirty="0" smtClean="0"/>
              <a:t>What dose cloud computing achieve ?</a:t>
            </a:r>
            <a:endParaRPr lang="en-US" dirty="0"/>
          </a:p>
        </p:txBody>
      </p:sp>
      <p:graphicFrame>
        <p:nvGraphicFramePr>
          <p:cNvPr id="5" name="Table 4"/>
          <p:cNvGraphicFramePr>
            <a:graphicFrameLocks noGrp="1"/>
          </p:cNvGraphicFramePr>
          <p:nvPr/>
        </p:nvGraphicFramePr>
        <p:xfrm>
          <a:off x="1143000" y="2228850"/>
          <a:ext cx="6858001" cy="1752600"/>
        </p:xfrm>
        <a:graphic>
          <a:graphicData uri="http://schemas.openxmlformats.org/drawingml/2006/table">
            <a:tbl>
              <a:tblPr firstRow="1" bandRow="1">
                <a:tableStyleId>{7DF18680-E054-41AD-8BC1-D1AEF772440D}</a:tableStyleId>
              </a:tblPr>
              <a:tblGrid>
                <a:gridCol w="1855695"/>
                <a:gridCol w="2501153"/>
                <a:gridCol w="2501153"/>
              </a:tblGrid>
              <a:tr h="370840">
                <a:tc>
                  <a:txBody>
                    <a:bodyPr/>
                    <a:lstStyle/>
                    <a:p>
                      <a:endParaRPr lang="en-US" dirty="0"/>
                    </a:p>
                  </a:txBody>
                  <a:tcPr/>
                </a:tc>
                <a:tc>
                  <a:txBody>
                    <a:bodyPr/>
                    <a:lstStyle/>
                    <a:p>
                      <a:r>
                        <a:rPr lang="en-US" dirty="0" smtClean="0"/>
                        <a:t>Traditional</a:t>
                      </a:r>
                      <a:endParaRPr lang="en-US" dirty="0"/>
                    </a:p>
                  </a:txBody>
                  <a:tcPr/>
                </a:tc>
                <a:tc>
                  <a:txBody>
                    <a:bodyPr/>
                    <a:lstStyle/>
                    <a:p>
                      <a:r>
                        <a:rPr lang="en-US" dirty="0" smtClean="0"/>
                        <a:t>With</a:t>
                      </a:r>
                      <a:r>
                        <a:rPr lang="en-US" baseline="0" dirty="0" smtClean="0"/>
                        <a:t> Cloud Computing</a:t>
                      </a:r>
                      <a:endParaRPr lang="en-US" dirty="0"/>
                    </a:p>
                  </a:txBody>
                  <a:tcPr/>
                </a:tc>
              </a:tr>
              <a:tr h="370840">
                <a:tc>
                  <a:txBody>
                    <a:bodyPr/>
                    <a:lstStyle/>
                    <a:p>
                      <a:r>
                        <a:rPr lang="en-US" b="1" i="1" dirty="0" smtClean="0"/>
                        <a:t>Invest</a:t>
                      </a:r>
                      <a:r>
                        <a:rPr lang="en-US" b="1" i="1" baseline="0" dirty="0" smtClean="0"/>
                        <a:t>ment Risk</a:t>
                      </a:r>
                      <a:endParaRPr lang="en-US" b="1" i="1" dirty="0"/>
                    </a:p>
                  </a:txBody>
                  <a:tcPr anchor="ctr"/>
                </a:tc>
                <a:tc>
                  <a:txBody>
                    <a:bodyPr/>
                    <a:lstStyle/>
                    <a:p>
                      <a:pPr algn="l"/>
                      <a:r>
                        <a:rPr lang="en-US" i="1" dirty="0" smtClean="0">
                          <a:solidFill>
                            <a:schemeClr val="tx1"/>
                          </a:solidFill>
                        </a:rPr>
                        <a:t>Enterprise</a:t>
                      </a:r>
                      <a:r>
                        <a:rPr lang="en-US" i="1" baseline="0" dirty="0" smtClean="0">
                          <a:solidFill>
                            <a:schemeClr val="tx1"/>
                          </a:solidFill>
                        </a:rPr>
                        <a:t> takes the risk</a:t>
                      </a:r>
                      <a:endParaRPr lang="en-US" i="1" dirty="0">
                        <a:solidFill>
                          <a:schemeClr val="tx1"/>
                        </a:solidFill>
                      </a:endParaRPr>
                    </a:p>
                  </a:txBody>
                  <a:tcPr anchor="ctr"/>
                </a:tc>
                <a:tc>
                  <a:txBody>
                    <a:bodyPr/>
                    <a:lstStyle/>
                    <a:p>
                      <a:pPr algn="l"/>
                      <a:r>
                        <a:rPr lang="en-US" i="1" dirty="0" smtClean="0">
                          <a:solidFill>
                            <a:schemeClr val="tx1"/>
                          </a:solidFill>
                        </a:rPr>
                        <a:t>Cloud reduces the risk</a:t>
                      </a:r>
                      <a:endParaRPr lang="en-US" i="1" dirty="0">
                        <a:solidFill>
                          <a:schemeClr val="tx1"/>
                        </a:solidFill>
                      </a:endParaRPr>
                    </a:p>
                  </a:txBody>
                  <a:tcPr anchor="ctr"/>
                </a:tc>
              </a:tr>
              <a:tr h="370840">
                <a:tc>
                  <a:txBody>
                    <a:bodyPr/>
                    <a:lstStyle/>
                    <a:p>
                      <a:r>
                        <a:rPr lang="en-US" b="1" i="1" dirty="0" smtClean="0"/>
                        <a:t>Infrastructure</a:t>
                      </a:r>
                      <a:endParaRPr lang="en-US" b="1" i="1" dirty="0"/>
                    </a:p>
                  </a:txBody>
                  <a:tcPr anchor="ctr"/>
                </a:tc>
                <a:tc>
                  <a:txBody>
                    <a:bodyPr/>
                    <a:lstStyle/>
                    <a:p>
                      <a:pPr algn="l"/>
                      <a:r>
                        <a:rPr lang="en-US" i="1" dirty="0" smtClean="0">
                          <a:solidFill>
                            <a:schemeClr val="tx1"/>
                          </a:solidFill>
                        </a:rPr>
                        <a:t>Enterprise</a:t>
                      </a:r>
                      <a:r>
                        <a:rPr lang="en-US" i="1" baseline="0" dirty="0" smtClean="0">
                          <a:solidFill>
                            <a:schemeClr val="tx1"/>
                          </a:solidFill>
                        </a:rPr>
                        <a:t> owns the infrastructure</a:t>
                      </a:r>
                      <a:endParaRPr lang="en-US" i="1" dirty="0">
                        <a:solidFill>
                          <a:schemeClr val="tx1"/>
                        </a:solidFill>
                      </a:endParaRPr>
                    </a:p>
                  </a:txBody>
                  <a:tcPr anchor="ctr"/>
                </a:tc>
                <a:tc>
                  <a:txBody>
                    <a:bodyPr/>
                    <a:lstStyle/>
                    <a:p>
                      <a:pPr algn="l"/>
                      <a:r>
                        <a:rPr lang="en-US" i="1" dirty="0" smtClean="0">
                          <a:solidFill>
                            <a:schemeClr val="tx1"/>
                          </a:solidFill>
                        </a:rPr>
                        <a:t>Cloud provider owns the infrastructure</a:t>
                      </a:r>
                      <a:endParaRPr lang="en-US" i="1" dirty="0">
                        <a:solidFill>
                          <a:schemeClr val="tx1"/>
                        </a:solidFill>
                      </a:endParaRPr>
                    </a:p>
                  </a:txBody>
                  <a:tcPr anchor="ctr"/>
                </a:tc>
              </a:tr>
              <a:tr h="370840">
                <a:tc>
                  <a:txBody>
                    <a:bodyPr/>
                    <a:lstStyle/>
                    <a:p>
                      <a:r>
                        <a:rPr lang="en-US" b="1" i="1" dirty="0" smtClean="0"/>
                        <a:t>Time duration</a:t>
                      </a:r>
                      <a:endParaRPr lang="en-US" b="1" i="1" dirty="0"/>
                    </a:p>
                  </a:txBody>
                  <a:tcPr anchor="ctr"/>
                </a:tc>
                <a:tc>
                  <a:txBody>
                    <a:bodyPr/>
                    <a:lstStyle/>
                    <a:p>
                      <a:pPr algn="l"/>
                      <a:r>
                        <a:rPr lang="en-US" i="1" dirty="0" smtClean="0">
                          <a:solidFill>
                            <a:schemeClr val="tx1"/>
                          </a:solidFill>
                        </a:rPr>
                        <a:t>Long deployment time</a:t>
                      </a:r>
                      <a:endParaRPr lang="en-US" i="1" dirty="0">
                        <a:solidFill>
                          <a:schemeClr val="tx1"/>
                        </a:solidFill>
                      </a:endParaRPr>
                    </a:p>
                  </a:txBody>
                  <a:tcPr anchor="ctr"/>
                </a:tc>
                <a:tc>
                  <a:txBody>
                    <a:bodyPr/>
                    <a:lstStyle/>
                    <a:p>
                      <a:pPr algn="l"/>
                      <a:r>
                        <a:rPr lang="en-US" i="1" dirty="0" smtClean="0">
                          <a:solidFill>
                            <a:schemeClr val="tx1"/>
                          </a:solidFill>
                        </a:rPr>
                        <a:t>Fast to business ready</a:t>
                      </a:r>
                      <a:endParaRPr lang="en-US" i="1" dirty="0">
                        <a:solidFill>
                          <a:schemeClr val="tx1"/>
                        </a:solidFill>
                      </a:endParaRPr>
                    </a:p>
                  </a:txBody>
                  <a:tcPr anchor="ctr"/>
                </a:tc>
              </a:tr>
            </a:tbl>
          </a:graphicData>
        </a:graphic>
      </p:graphicFrame>
      <p:pic>
        <p:nvPicPr>
          <p:cNvPr id="33798" name="Picture 6" descr="http://www.boltonpartners.com/_images/images/Investment.jpg"/>
          <p:cNvPicPr>
            <a:picLocks noChangeAspect="1" noChangeArrowheads="1"/>
          </p:cNvPicPr>
          <p:nvPr/>
        </p:nvPicPr>
        <p:blipFill>
          <a:blip r:embed="rId1" cstate="print"/>
          <a:srcRect t="33508"/>
          <a:stretch>
            <a:fillRect/>
          </a:stretch>
        </p:blipFill>
        <p:spPr bwMode="auto">
          <a:xfrm>
            <a:off x="2752725" y="4210050"/>
            <a:ext cx="3638550" cy="24193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Capital Expenditure</a:t>
            </a:r>
            <a:endParaRPr lang="en-US" dirty="0"/>
          </a:p>
        </p:txBody>
      </p:sp>
      <p:sp>
        <p:nvSpPr>
          <p:cNvPr id="3" name="Content Placeholder 2"/>
          <p:cNvSpPr>
            <a:spLocks noGrp="1"/>
          </p:cNvSpPr>
          <p:nvPr>
            <p:ph idx="1"/>
          </p:nvPr>
        </p:nvSpPr>
        <p:spPr>
          <a:xfrm>
            <a:off x="457200" y="1600200"/>
            <a:ext cx="8382000" cy="5029200"/>
          </a:xfrm>
        </p:spPr>
        <p:txBody>
          <a:bodyPr/>
          <a:lstStyle/>
          <a:p>
            <a:r>
              <a:rPr lang="en-US" dirty="0" smtClean="0"/>
              <a:t>Traditional capital expenditure of enterprises :</a:t>
            </a:r>
            <a:endParaRPr lang="en-US" dirty="0" smtClean="0"/>
          </a:p>
          <a:p>
            <a:pPr lvl="1"/>
            <a:r>
              <a:rPr lang="en-US" dirty="0" smtClean="0"/>
              <a:t>Each enterprise should establish its own IT department</a:t>
            </a:r>
            <a:endParaRPr lang="en-US" dirty="0" smtClean="0"/>
          </a:p>
          <a:p>
            <a:pPr lvl="1"/>
            <a:r>
              <a:rPr lang="en-US" dirty="0" smtClean="0"/>
              <a:t>IT department should handle the listing jobs</a:t>
            </a:r>
            <a:endParaRPr lang="en-US" dirty="0" smtClean="0"/>
          </a:p>
          <a:p>
            <a:pPr lvl="2"/>
            <a:r>
              <a:rPr lang="en-US" dirty="0" smtClean="0"/>
              <a:t>Manage and administrate hardware and software</a:t>
            </a:r>
            <a:endParaRPr lang="en-US" dirty="0" smtClean="0"/>
          </a:p>
          <a:p>
            <a:pPr lvl="2"/>
            <a:r>
              <a:rPr lang="en-US" dirty="0" smtClean="0"/>
              <a:t>Apply regular data backup and check point process</a:t>
            </a:r>
            <a:endParaRPr lang="en-US" dirty="0" smtClean="0"/>
          </a:p>
          <a:p>
            <a:pPr lvl="2"/>
            <a:r>
              <a:rPr lang="en-US" dirty="0" smtClean="0"/>
              <a:t>Purchase new infrastructure and eliminate outdated one</a:t>
            </a:r>
            <a:endParaRPr lang="en-US" dirty="0" smtClean="0"/>
          </a:p>
          <a:p>
            <a:pPr lvl="2"/>
            <a:r>
              <a:rPr lang="en-US" dirty="0" smtClean="0"/>
              <a:t>Always standby for any unexpected IT problems</a:t>
            </a:r>
            <a:endParaRPr lang="en-US" dirty="0" smtClean="0"/>
          </a:p>
          <a:p>
            <a:pPr lvl="1"/>
            <a:endParaRPr lang="en-US" dirty="0" smtClean="0"/>
          </a:p>
          <a:p>
            <a:r>
              <a:rPr lang="en-US" dirty="0" smtClean="0"/>
              <a:t>Some drawbacks :</a:t>
            </a:r>
            <a:endParaRPr lang="en-US" dirty="0" smtClean="0"/>
          </a:p>
          <a:p>
            <a:pPr lvl="1"/>
            <a:r>
              <a:rPr lang="en-US" dirty="0" smtClean="0"/>
              <a:t>Enterprise pays for IT investment which is not its business focus</a:t>
            </a:r>
            <a:endParaRPr lang="en-US" dirty="0" smtClean="0"/>
          </a:p>
          <a:p>
            <a:pPr lvl="1"/>
            <a:r>
              <a:rPr lang="en-US" dirty="0" smtClean="0"/>
              <a:t>Enterprise should take the risk of hardware/software malfunction</a:t>
            </a:r>
            <a:endParaRPr lang="en-US" dirty="0" smtClean="0"/>
          </a:p>
          <a:p>
            <a:pPr lvl="1"/>
            <a:r>
              <a:rPr lang="en-US" dirty="0" smtClean="0"/>
              <a:t>Replacing and updating infrastructure is time consuming and risky</a:t>
            </a:r>
            <a:endParaRPr lang="en-US" dirty="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Capital Expenditure</a:t>
            </a:r>
            <a:endParaRPr lang="en-US" dirty="0"/>
          </a:p>
        </p:txBody>
      </p:sp>
      <p:sp>
        <p:nvSpPr>
          <p:cNvPr id="3" name="Content Placeholder 2"/>
          <p:cNvSpPr>
            <a:spLocks noGrp="1"/>
          </p:cNvSpPr>
          <p:nvPr>
            <p:ph idx="1"/>
          </p:nvPr>
        </p:nvSpPr>
        <p:spPr>
          <a:xfrm>
            <a:off x="457200" y="1600200"/>
            <a:ext cx="8229600" cy="4953000"/>
          </a:xfrm>
        </p:spPr>
        <p:txBody>
          <a:bodyPr/>
          <a:lstStyle/>
          <a:p>
            <a:r>
              <a:rPr lang="en-US" dirty="0" smtClean="0"/>
              <a:t>Capital expenditure with Cloud Computing service :</a:t>
            </a:r>
            <a:endParaRPr lang="en-US" dirty="0" smtClean="0"/>
          </a:p>
          <a:p>
            <a:pPr lvl="1"/>
            <a:r>
              <a:rPr lang="en-US" dirty="0" smtClean="0"/>
              <a:t>Enterprise can almost dismiss its IT department</a:t>
            </a:r>
            <a:endParaRPr lang="en-US" dirty="0" smtClean="0"/>
          </a:p>
          <a:p>
            <a:pPr lvl="1"/>
            <a:r>
              <a:rPr lang="en-US" dirty="0" smtClean="0"/>
              <a:t>The jobs of IT department can be achieved by cloud provider</a:t>
            </a:r>
            <a:endParaRPr lang="en-US" dirty="0" smtClean="0"/>
          </a:p>
          <a:p>
            <a:pPr lvl="2"/>
            <a:r>
              <a:rPr lang="en-US" dirty="0" smtClean="0"/>
              <a:t>Dynamically update and upgrade hardware or software</a:t>
            </a:r>
            <a:endParaRPr lang="en-US" dirty="0" smtClean="0"/>
          </a:p>
          <a:p>
            <a:pPr lvl="2"/>
            <a:r>
              <a:rPr lang="en-US" dirty="0" smtClean="0"/>
              <a:t>Dynamically provision and deploy infrastructure for enterprise</a:t>
            </a:r>
            <a:endParaRPr lang="en-US" dirty="0" smtClean="0"/>
          </a:p>
          <a:p>
            <a:pPr lvl="2"/>
            <a:r>
              <a:rPr lang="en-US" dirty="0" smtClean="0"/>
              <a:t>Automatically backup data and check consistency</a:t>
            </a:r>
            <a:endParaRPr lang="en-US" dirty="0" smtClean="0"/>
          </a:p>
          <a:p>
            <a:pPr lvl="2"/>
            <a:r>
              <a:rPr lang="en-US" dirty="0" smtClean="0"/>
              <a:t>Self-recover from disaster or system malfunction</a:t>
            </a:r>
            <a:endParaRPr lang="en-US" dirty="0" smtClean="0"/>
          </a:p>
          <a:p>
            <a:pPr lvl="1"/>
            <a:endParaRPr lang="en-US" dirty="0" smtClean="0"/>
          </a:p>
          <a:p>
            <a:r>
              <a:rPr lang="en-US" dirty="0" smtClean="0"/>
              <a:t>Some benefits :</a:t>
            </a:r>
            <a:endParaRPr lang="en-US" dirty="0" smtClean="0"/>
          </a:p>
          <a:p>
            <a:pPr lvl="1"/>
            <a:r>
              <a:rPr lang="en-US" dirty="0" smtClean="0"/>
              <a:t>Enterprise can shift effort to its business focus</a:t>
            </a:r>
            <a:endParaRPr lang="en-US" dirty="0" smtClean="0"/>
          </a:p>
          <a:p>
            <a:pPr lvl="1"/>
            <a:r>
              <a:rPr lang="en-US" dirty="0" smtClean="0"/>
              <a:t>Enterprise can reconfigure its IT services in short time</a:t>
            </a:r>
            <a:endParaRPr lang="en-US" dirty="0" smtClean="0"/>
          </a:p>
          <a:p>
            <a:pPr lvl="1"/>
            <a:r>
              <a:rPr lang="en-US" dirty="0" smtClean="0"/>
              <a:t>Enterprise pays to cloud provider as many as the service used</a:t>
            </a:r>
            <a:endParaRPr lang="en-US"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Capital Expenditure</a:t>
            </a:r>
            <a:endParaRPr lang="en-US" dirty="0"/>
          </a:p>
        </p:txBody>
      </p:sp>
      <p:sp>
        <p:nvSpPr>
          <p:cNvPr id="3" name="Content Placeholder 2"/>
          <p:cNvSpPr>
            <a:spLocks noGrp="1"/>
          </p:cNvSpPr>
          <p:nvPr>
            <p:ph idx="1"/>
          </p:nvPr>
        </p:nvSpPr>
        <p:spPr>
          <a:xfrm>
            <a:off x="457200" y="1600201"/>
            <a:ext cx="8229600" cy="457200"/>
          </a:xfrm>
        </p:spPr>
        <p:txBody>
          <a:bodyPr/>
          <a:lstStyle/>
          <a:p>
            <a:r>
              <a:rPr lang="en-US" dirty="0" smtClean="0"/>
              <a:t>What dose cloud computing achieve ?</a:t>
            </a:r>
            <a:endParaRPr lang="en-US" dirty="0" smtClean="0"/>
          </a:p>
        </p:txBody>
      </p:sp>
      <p:pic>
        <p:nvPicPr>
          <p:cNvPr id="40962" name="Picture 2" descr="http://www.candangroup.com/images/spot/investment.jpg"/>
          <p:cNvPicPr>
            <a:picLocks noChangeAspect="1" noChangeArrowheads="1"/>
          </p:cNvPicPr>
          <p:nvPr/>
        </p:nvPicPr>
        <p:blipFill>
          <a:blip r:embed="rId1" cstate="print"/>
          <a:srcRect/>
          <a:stretch>
            <a:fillRect/>
          </a:stretch>
        </p:blipFill>
        <p:spPr bwMode="auto">
          <a:xfrm>
            <a:off x="2040153" y="4358409"/>
            <a:ext cx="5063695" cy="227099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gridCol w="2362200"/>
                <a:gridCol w="2362200"/>
              </a:tblGrid>
              <a:tr h="370840">
                <a:tc>
                  <a:txBody>
                    <a:bodyPr/>
                    <a:lstStyle/>
                    <a:p>
                      <a:endParaRPr lang="en-US" dirty="0"/>
                    </a:p>
                  </a:txBody>
                  <a:tcPr/>
                </a:tc>
                <a:tc>
                  <a:txBody>
                    <a:bodyPr/>
                    <a:lstStyle/>
                    <a:p>
                      <a:r>
                        <a:rPr lang="en-US" dirty="0" smtClean="0"/>
                        <a:t>Traditional</a:t>
                      </a:r>
                      <a:endParaRPr lang="en-US" dirty="0"/>
                    </a:p>
                  </a:txBody>
                  <a:tcPr/>
                </a:tc>
                <a:tc>
                  <a:txBody>
                    <a:bodyPr/>
                    <a:lstStyle/>
                    <a:p>
                      <a:r>
                        <a:rPr lang="en-US" dirty="0" smtClean="0"/>
                        <a:t>With</a:t>
                      </a:r>
                      <a:r>
                        <a:rPr lang="en-US" baseline="0" dirty="0" smtClean="0"/>
                        <a:t> Cloud Computing</a:t>
                      </a:r>
                      <a:endParaRPr lang="en-US" dirty="0"/>
                    </a:p>
                  </a:txBody>
                  <a:tcPr/>
                </a:tc>
              </a:tr>
              <a:tr h="370840">
                <a:tc>
                  <a:txBody>
                    <a:bodyPr/>
                    <a:lstStyle/>
                    <a:p>
                      <a:r>
                        <a:rPr lang="en-US" b="1" i="1" dirty="0" smtClean="0"/>
                        <a:t>Business focus</a:t>
                      </a:r>
                      <a:endParaRPr lang="en-US" b="1" i="1" dirty="0"/>
                    </a:p>
                  </a:txBody>
                  <a:tcPr anchor="ctr"/>
                </a:tc>
                <a:tc>
                  <a:txBody>
                    <a:bodyPr/>
                    <a:lstStyle/>
                    <a:p>
                      <a:pPr algn="l"/>
                      <a:r>
                        <a:rPr lang="en-US" i="1" dirty="0" smtClean="0">
                          <a:solidFill>
                            <a:schemeClr val="tx1"/>
                          </a:solidFill>
                        </a:rPr>
                        <a:t>Need to own its </a:t>
                      </a:r>
                      <a:r>
                        <a:rPr lang="en-US" i="1" baseline="0" dirty="0" smtClean="0">
                          <a:solidFill>
                            <a:schemeClr val="tx1"/>
                          </a:solidFill>
                        </a:rPr>
                        <a:t>IT department</a:t>
                      </a:r>
                      <a:endParaRPr lang="en-US" i="1" dirty="0">
                        <a:solidFill>
                          <a:schemeClr val="tx1"/>
                        </a:solidFill>
                      </a:endParaRPr>
                    </a:p>
                  </a:txBody>
                  <a:tcPr anchor="ctr"/>
                </a:tc>
                <a:tc>
                  <a:txBody>
                    <a:bodyPr/>
                    <a:lstStyle/>
                    <a:p>
                      <a:pPr algn="l"/>
                      <a:r>
                        <a:rPr lang="en-US" i="1" dirty="0" smtClean="0">
                          <a:solidFill>
                            <a:schemeClr val="tx1"/>
                          </a:solidFill>
                        </a:rPr>
                        <a:t>Cloud provider takes care everything</a:t>
                      </a:r>
                      <a:endParaRPr lang="en-US" i="1" dirty="0">
                        <a:solidFill>
                          <a:schemeClr val="tx1"/>
                        </a:solidFill>
                      </a:endParaRPr>
                    </a:p>
                  </a:txBody>
                  <a:tcPr anchor="ctr"/>
                </a:tc>
              </a:tr>
              <a:tr h="370840">
                <a:tc>
                  <a:txBody>
                    <a:bodyPr/>
                    <a:lstStyle/>
                    <a:p>
                      <a:r>
                        <a:rPr lang="en-US" b="1" i="1" dirty="0" smtClean="0"/>
                        <a:t>Payment</a:t>
                      </a:r>
                      <a:endParaRPr lang="en-US" b="1" i="1" dirty="0"/>
                    </a:p>
                  </a:txBody>
                  <a:tcPr anchor="ctr"/>
                </a:tc>
                <a:tc>
                  <a:txBody>
                    <a:bodyPr/>
                    <a:lstStyle/>
                    <a:p>
                      <a:pPr algn="l"/>
                      <a:r>
                        <a:rPr lang="en-US" i="1" dirty="0" smtClean="0">
                          <a:solidFill>
                            <a:schemeClr val="tx1"/>
                          </a:solidFill>
                        </a:rPr>
                        <a:t>Pay for all investment</a:t>
                      </a:r>
                      <a:r>
                        <a:rPr lang="en-US" i="1" baseline="0" dirty="0" smtClean="0">
                          <a:solidFill>
                            <a:schemeClr val="tx1"/>
                          </a:solidFill>
                        </a:rPr>
                        <a:t> and human resource</a:t>
                      </a:r>
                      <a:endParaRPr lang="en-US" i="1" dirty="0">
                        <a:solidFill>
                          <a:schemeClr val="tx1"/>
                        </a:solidFill>
                      </a:endParaRPr>
                    </a:p>
                  </a:txBody>
                  <a:tcPr anchor="ctr"/>
                </a:tc>
                <a:tc>
                  <a:txBody>
                    <a:bodyPr/>
                    <a:lstStyle/>
                    <a:p>
                      <a:pPr algn="l"/>
                      <a:r>
                        <a:rPr lang="en-US" i="1" dirty="0" smtClean="0">
                          <a:solidFill>
                            <a:schemeClr val="tx1"/>
                          </a:solidFill>
                        </a:rPr>
                        <a:t>Enterprise pays as the</a:t>
                      </a:r>
                      <a:r>
                        <a:rPr lang="en-US" i="1" baseline="0" dirty="0" smtClean="0">
                          <a:solidFill>
                            <a:schemeClr val="tx1"/>
                          </a:solidFill>
                        </a:rPr>
                        <a:t> service used</a:t>
                      </a:r>
                      <a:endParaRPr lang="en-US" i="1" dirty="0">
                        <a:solidFill>
                          <a:schemeClr val="tx1"/>
                        </a:solidFill>
                      </a:endParaRPr>
                    </a:p>
                  </a:txBody>
                  <a:tcPr anchor="ctr"/>
                </a:tc>
              </a:tr>
              <a:tr h="370840">
                <a:tc>
                  <a:txBody>
                    <a:bodyPr/>
                    <a:lstStyle/>
                    <a:p>
                      <a:r>
                        <a:rPr lang="en-US" b="1" i="1" dirty="0" smtClean="0"/>
                        <a:t>Time duration</a:t>
                      </a:r>
                      <a:endParaRPr lang="en-US" b="1" i="1" dirty="0"/>
                    </a:p>
                  </a:txBody>
                  <a:tcPr anchor="ctr"/>
                </a:tc>
                <a:tc>
                  <a:txBody>
                    <a:bodyPr/>
                    <a:lstStyle/>
                    <a:p>
                      <a:pPr algn="l"/>
                      <a:r>
                        <a:rPr lang="en-US" i="1" dirty="0" smtClean="0">
                          <a:solidFill>
                            <a:schemeClr val="tx1"/>
                          </a:solidFill>
                        </a:rPr>
                        <a:t>Long establish</a:t>
                      </a:r>
                      <a:r>
                        <a:rPr lang="en-US" i="1" baseline="0" dirty="0" smtClean="0">
                          <a:solidFill>
                            <a:schemeClr val="tx1"/>
                          </a:solidFill>
                        </a:rPr>
                        <a:t> </a:t>
                      </a:r>
                      <a:r>
                        <a:rPr lang="en-US" i="1" dirty="0" smtClean="0">
                          <a:solidFill>
                            <a:schemeClr val="tx1"/>
                          </a:solidFill>
                        </a:rPr>
                        <a:t>time</a:t>
                      </a:r>
                      <a:endParaRPr lang="en-US" i="1" dirty="0">
                        <a:solidFill>
                          <a:schemeClr val="tx1"/>
                        </a:solidFill>
                      </a:endParaRPr>
                    </a:p>
                  </a:txBody>
                  <a:tcPr anchor="ctr"/>
                </a:tc>
                <a:tc>
                  <a:txBody>
                    <a:bodyPr/>
                    <a:lstStyle/>
                    <a:p>
                      <a:pPr algn="l"/>
                      <a:r>
                        <a:rPr lang="en-US" i="1" dirty="0" smtClean="0">
                          <a:solidFill>
                            <a:schemeClr val="tx1"/>
                          </a:solidFill>
                        </a:rPr>
                        <a:t>Fast to business ready</a:t>
                      </a:r>
                      <a:endParaRPr lang="en-US" i="1" dirty="0">
                        <a:solidFill>
                          <a:schemeClr val="tx1"/>
                        </a:solidFill>
                      </a:endParaRPr>
                    </a:p>
                  </a:txBody>
                  <a:tcPr anchor="ctr"/>
                </a:tc>
              </a:tr>
            </a:tbl>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Industrial Specialization</a:t>
            </a:r>
            <a:endParaRPr lang="en-US" dirty="0"/>
          </a:p>
        </p:txBody>
      </p:sp>
      <p:sp>
        <p:nvSpPr>
          <p:cNvPr id="3" name="Content Placeholder 2"/>
          <p:cNvSpPr>
            <a:spLocks noGrp="1"/>
          </p:cNvSpPr>
          <p:nvPr>
            <p:ph idx="1"/>
          </p:nvPr>
        </p:nvSpPr>
        <p:spPr/>
        <p:txBody>
          <a:bodyPr/>
          <a:lstStyle/>
          <a:p>
            <a:r>
              <a:rPr lang="en-US" dirty="0" smtClean="0"/>
              <a:t>Traditional industry and market :</a:t>
            </a:r>
            <a:endParaRPr lang="en-US" dirty="0" smtClean="0"/>
          </a:p>
          <a:p>
            <a:pPr lvl="1"/>
            <a:r>
              <a:rPr lang="en-US" dirty="0" smtClean="0"/>
              <a:t>Every enterprise has to own its IT department</a:t>
            </a:r>
            <a:endParaRPr lang="en-US" dirty="0" smtClean="0"/>
          </a:p>
          <a:p>
            <a:pPr lvl="1"/>
            <a:r>
              <a:rPr lang="en-US" dirty="0" smtClean="0"/>
              <a:t>IT resource is managed by enterprise themselves</a:t>
            </a:r>
            <a:endParaRPr lang="en-US" dirty="0" smtClean="0"/>
          </a:p>
          <a:p>
            <a:pPr lvl="1"/>
            <a:r>
              <a:rPr lang="en-US" dirty="0" smtClean="0"/>
              <a:t>IT complexity should be well taken care by enterprise themselves</a:t>
            </a:r>
            <a:br>
              <a:rPr lang="en-US" dirty="0" smtClean="0"/>
            </a:br>
            <a:endParaRPr lang="en-US" dirty="0" smtClean="0"/>
          </a:p>
          <a:p>
            <a:r>
              <a:rPr lang="en-US" dirty="0" smtClean="0"/>
              <a:t>Some drawbacks :</a:t>
            </a:r>
            <a:endParaRPr lang="en-US" dirty="0" smtClean="0"/>
          </a:p>
          <a:p>
            <a:pPr lvl="1"/>
            <a:r>
              <a:rPr lang="en-US" dirty="0" smtClean="0"/>
              <a:t>IT department is not the business focus of enterprise</a:t>
            </a:r>
            <a:endParaRPr lang="en-US" dirty="0" smtClean="0"/>
          </a:p>
          <a:p>
            <a:pPr lvl="1"/>
            <a:r>
              <a:rPr lang="en-US" dirty="0" smtClean="0"/>
              <a:t>Most of enterprises do not well maintain their IT resources</a:t>
            </a:r>
            <a:endParaRPr lang="en-US" dirty="0" smtClean="0"/>
          </a:p>
          <a:p>
            <a:pPr lvl="1"/>
            <a:r>
              <a:rPr lang="en-US" dirty="0" smtClean="0"/>
              <a:t>Enterprise seldom optimizes their IT resource usage</a:t>
            </a:r>
            <a:endParaRPr lang="en-US" dirty="0"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Industrial Specialization</a:t>
            </a:r>
            <a:endParaRPr lang="en-US" dirty="0"/>
          </a:p>
        </p:txBody>
      </p:sp>
      <p:sp>
        <p:nvSpPr>
          <p:cNvPr id="3" name="Content Placeholder 2"/>
          <p:cNvSpPr>
            <a:spLocks noGrp="1"/>
          </p:cNvSpPr>
          <p:nvPr>
            <p:ph idx="1"/>
          </p:nvPr>
        </p:nvSpPr>
        <p:spPr>
          <a:xfrm>
            <a:off x="457200" y="1600200"/>
            <a:ext cx="8382000" cy="4525963"/>
          </a:xfrm>
        </p:spPr>
        <p:txBody>
          <a:bodyPr/>
          <a:lstStyle/>
          <a:p>
            <a:r>
              <a:rPr lang="en-US" dirty="0" smtClean="0"/>
              <a:t>Collaboration with Cloud providers :</a:t>
            </a:r>
            <a:endParaRPr lang="en-US" dirty="0" smtClean="0"/>
          </a:p>
          <a:p>
            <a:pPr lvl="1"/>
            <a:r>
              <a:rPr lang="en-US" dirty="0" smtClean="0"/>
              <a:t>Cloud providers centrally maintain IT infrastructure for clients</a:t>
            </a:r>
            <a:endParaRPr lang="en-US" dirty="0" smtClean="0"/>
          </a:p>
          <a:p>
            <a:pPr lvl="1"/>
            <a:r>
              <a:rPr lang="en-US" dirty="0" smtClean="0"/>
              <a:t>Cloud providers employ experts for management and administration</a:t>
            </a:r>
            <a:endParaRPr lang="en-US" dirty="0" smtClean="0"/>
          </a:p>
          <a:p>
            <a:pPr lvl="1"/>
            <a:r>
              <a:rPr lang="en-US" dirty="0" smtClean="0"/>
              <a:t>Cloud providers focus on providing reliable IT services</a:t>
            </a:r>
            <a:endParaRPr lang="en-US" dirty="0" smtClean="0"/>
          </a:p>
          <a:p>
            <a:pPr lvl="1"/>
            <a:r>
              <a:rPr lang="en-US" dirty="0" smtClean="0"/>
              <a:t>Enterprises only rent the service they need and care</a:t>
            </a:r>
            <a:br>
              <a:rPr lang="en-US" dirty="0" smtClean="0"/>
            </a:br>
            <a:endParaRPr lang="en-US" dirty="0" smtClean="0"/>
          </a:p>
          <a:p>
            <a:r>
              <a:rPr lang="en-US" dirty="0" smtClean="0"/>
              <a:t>Some benefits :</a:t>
            </a:r>
            <a:endParaRPr lang="en-US" dirty="0" smtClean="0"/>
          </a:p>
          <a:p>
            <a:pPr lvl="1"/>
            <a:r>
              <a:rPr lang="en-US" dirty="0" smtClean="0"/>
              <a:t>Industrial specialization will be improved</a:t>
            </a:r>
            <a:endParaRPr lang="en-US" dirty="0" smtClean="0"/>
          </a:p>
          <a:p>
            <a:pPr lvl="1"/>
            <a:r>
              <a:rPr lang="en-US" dirty="0" smtClean="0"/>
              <a:t>IT service performance will be optimized</a:t>
            </a:r>
            <a:endParaRPr lang="en-US" dirty="0" smtClean="0"/>
          </a:p>
          <a:p>
            <a:pPr lvl="1"/>
            <a:r>
              <a:rPr lang="en-US" dirty="0" smtClean="0"/>
              <a:t>Enterprise business focus will be enhanced</a:t>
            </a:r>
            <a:endParaRPr lang="en-US" dirty="0" smtClean="0"/>
          </a:p>
          <a:p>
            <a:pPr lvl="1"/>
            <a:r>
              <a:rPr lang="en-US" dirty="0" smtClean="0"/>
              <a:t>IT resource waste will be reduced</a:t>
            </a:r>
            <a:endParaRPr lang="en-US" dirty="0"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Industrial Specialization</a:t>
            </a:r>
            <a:endParaRPr lang="en-US" dirty="0"/>
          </a:p>
        </p:txBody>
      </p:sp>
      <p:sp>
        <p:nvSpPr>
          <p:cNvPr id="3" name="Content Placeholder 2"/>
          <p:cNvSpPr>
            <a:spLocks noGrp="1"/>
          </p:cNvSpPr>
          <p:nvPr>
            <p:ph idx="1"/>
          </p:nvPr>
        </p:nvSpPr>
        <p:spPr>
          <a:xfrm>
            <a:off x="457200" y="1600201"/>
            <a:ext cx="8229600" cy="457200"/>
          </a:xfrm>
        </p:spPr>
        <p:txBody>
          <a:bodyPr/>
          <a:lstStyle/>
          <a:p>
            <a:r>
              <a:rPr lang="en-US" dirty="0" smtClean="0"/>
              <a:t>What dose cloud computing achieve ?</a:t>
            </a:r>
            <a:endParaRPr lang="en-US" dirty="0" smtClean="0"/>
          </a:p>
        </p:txBody>
      </p:sp>
      <p:pic>
        <p:nvPicPr>
          <p:cNvPr id="41986" name="Picture 2" descr="http://www.srlab.com.cn/images/ShakeHands.jpg"/>
          <p:cNvPicPr>
            <a:picLocks noChangeAspect="1" noChangeArrowheads="1"/>
          </p:cNvPicPr>
          <p:nvPr/>
        </p:nvPicPr>
        <p:blipFill>
          <a:blip r:embed="rId1" cstate="print"/>
          <a:srcRect t="5530" b="9677"/>
          <a:stretch>
            <a:fillRect/>
          </a:stretch>
        </p:blipFill>
        <p:spPr bwMode="auto">
          <a:xfrm>
            <a:off x="2560022" y="4343400"/>
            <a:ext cx="4023956" cy="226771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143000" y="2133600"/>
          <a:ext cx="6858001" cy="2021840"/>
        </p:xfrm>
        <a:graphic>
          <a:graphicData uri="http://schemas.openxmlformats.org/drawingml/2006/table">
            <a:tbl>
              <a:tblPr firstRow="1" bandRow="1">
                <a:tableStyleId>{7DF18680-E054-41AD-8BC1-D1AEF772440D}</a:tableStyleId>
              </a:tblPr>
              <a:tblGrid>
                <a:gridCol w="1855695"/>
                <a:gridCol w="2501153"/>
                <a:gridCol w="2501153"/>
              </a:tblGrid>
              <a:tr h="370840">
                <a:tc>
                  <a:txBody>
                    <a:bodyPr/>
                    <a:lstStyle/>
                    <a:p>
                      <a:endParaRPr lang="en-US" dirty="0"/>
                    </a:p>
                  </a:txBody>
                  <a:tcPr/>
                </a:tc>
                <a:tc>
                  <a:txBody>
                    <a:bodyPr/>
                    <a:lstStyle/>
                    <a:p>
                      <a:r>
                        <a:rPr lang="en-US" dirty="0" smtClean="0"/>
                        <a:t>Traditional</a:t>
                      </a:r>
                      <a:endParaRPr lang="en-US" dirty="0"/>
                    </a:p>
                  </a:txBody>
                  <a:tcPr/>
                </a:tc>
                <a:tc>
                  <a:txBody>
                    <a:bodyPr/>
                    <a:lstStyle/>
                    <a:p>
                      <a:r>
                        <a:rPr lang="en-US" dirty="0" smtClean="0"/>
                        <a:t>With</a:t>
                      </a:r>
                      <a:r>
                        <a:rPr lang="en-US" baseline="0" dirty="0" smtClean="0"/>
                        <a:t> Cloud Computing</a:t>
                      </a:r>
                      <a:endParaRPr lang="en-US" dirty="0"/>
                    </a:p>
                  </a:txBody>
                  <a:tcPr/>
                </a:tc>
              </a:tr>
              <a:tr h="370840">
                <a:tc>
                  <a:txBody>
                    <a:bodyPr/>
                    <a:lstStyle/>
                    <a:p>
                      <a:r>
                        <a:rPr lang="en-US" b="1" i="1" dirty="0" smtClean="0"/>
                        <a:t>Collaboration</a:t>
                      </a:r>
                      <a:endParaRPr lang="en-US" b="1" i="1" dirty="0"/>
                    </a:p>
                  </a:txBody>
                  <a:tcPr anchor="ctr"/>
                </a:tc>
                <a:tc>
                  <a:txBody>
                    <a:bodyPr/>
                    <a:lstStyle/>
                    <a:p>
                      <a:pPr algn="l"/>
                      <a:r>
                        <a:rPr lang="en-US" i="1" dirty="0" smtClean="0">
                          <a:solidFill>
                            <a:schemeClr val="tx1"/>
                          </a:solidFill>
                        </a:rPr>
                        <a:t>Enterprise needs</a:t>
                      </a:r>
                      <a:r>
                        <a:rPr lang="en-US" i="1" baseline="0" dirty="0" smtClean="0">
                          <a:solidFill>
                            <a:schemeClr val="tx1"/>
                          </a:solidFill>
                        </a:rPr>
                        <a:t> to take care everything</a:t>
                      </a:r>
                      <a:endParaRPr lang="en-US" i="1" dirty="0">
                        <a:solidFill>
                          <a:schemeClr val="tx1"/>
                        </a:solidFill>
                      </a:endParaRPr>
                    </a:p>
                  </a:txBody>
                  <a:tcPr anchor="ctr"/>
                </a:tc>
                <a:tc>
                  <a:txBody>
                    <a:bodyPr/>
                    <a:lstStyle/>
                    <a:p>
                      <a:pPr algn="l"/>
                      <a:r>
                        <a:rPr lang="en-US" i="1" dirty="0" smtClean="0">
                          <a:solidFill>
                            <a:schemeClr val="tx1"/>
                          </a:solidFill>
                        </a:rPr>
                        <a:t>Enterprise</a:t>
                      </a:r>
                      <a:r>
                        <a:rPr lang="en-US" i="1" baseline="0" dirty="0" smtClean="0">
                          <a:solidFill>
                            <a:schemeClr val="tx1"/>
                          </a:solidFill>
                        </a:rPr>
                        <a:t> focuses on its own business</a:t>
                      </a:r>
                      <a:endParaRPr lang="en-US" i="1" dirty="0">
                        <a:solidFill>
                          <a:schemeClr val="tx1"/>
                        </a:solidFill>
                      </a:endParaRPr>
                    </a:p>
                  </a:txBody>
                  <a:tcPr anchor="ctr"/>
                </a:tc>
              </a:tr>
              <a:tr h="370840">
                <a:tc>
                  <a:txBody>
                    <a:bodyPr/>
                    <a:lstStyle/>
                    <a:p>
                      <a:r>
                        <a:rPr lang="en-US" b="1" i="1" dirty="0" smtClean="0"/>
                        <a:t>Management</a:t>
                      </a:r>
                      <a:endParaRPr lang="en-US" b="1" i="1" dirty="0"/>
                    </a:p>
                  </a:txBody>
                  <a:tcPr anchor="ctr"/>
                </a:tc>
                <a:tc>
                  <a:txBody>
                    <a:bodyPr/>
                    <a:lstStyle/>
                    <a:p>
                      <a:pPr algn="l"/>
                      <a:r>
                        <a:rPr lang="en-US" i="1" dirty="0" smtClean="0">
                          <a:solidFill>
                            <a:schemeClr val="tx1"/>
                          </a:solidFill>
                        </a:rPr>
                        <a:t>Enterprise works with poor manageability</a:t>
                      </a:r>
                      <a:endParaRPr lang="en-US" i="1" dirty="0">
                        <a:solidFill>
                          <a:schemeClr val="tx1"/>
                        </a:solidFill>
                      </a:endParaRPr>
                    </a:p>
                  </a:txBody>
                  <a:tcPr anchor="ctr"/>
                </a:tc>
                <a:tc>
                  <a:txBody>
                    <a:bodyPr/>
                    <a:lstStyle/>
                    <a:p>
                      <a:pPr algn="l"/>
                      <a:r>
                        <a:rPr lang="en-US" i="1" dirty="0" smtClean="0">
                          <a:solidFill>
                            <a:schemeClr val="tx1"/>
                          </a:solidFill>
                        </a:rPr>
                        <a:t>Cloud</a:t>
                      </a:r>
                      <a:r>
                        <a:rPr lang="en-US" i="1" baseline="0" dirty="0" smtClean="0">
                          <a:solidFill>
                            <a:schemeClr val="tx1"/>
                          </a:solidFill>
                        </a:rPr>
                        <a:t> provider applies professional control</a:t>
                      </a:r>
                      <a:endParaRPr lang="en-US" i="1" dirty="0">
                        <a:solidFill>
                          <a:schemeClr val="tx1"/>
                        </a:solidFill>
                      </a:endParaRPr>
                    </a:p>
                  </a:txBody>
                  <a:tcPr anchor="ctr"/>
                </a:tc>
              </a:tr>
              <a:tr h="370840">
                <a:tc>
                  <a:txBody>
                    <a:bodyPr/>
                    <a:lstStyle/>
                    <a:p>
                      <a:r>
                        <a:rPr lang="en-US" b="1" i="1" dirty="0" smtClean="0"/>
                        <a:t>Relationship</a:t>
                      </a:r>
                      <a:endParaRPr lang="en-US" b="1" i="1" dirty="0"/>
                    </a:p>
                  </a:txBody>
                  <a:tcPr anchor="ctr"/>
                </a:tc>
                <a:tc>
                  <a:txBody>
                    <a:bodyPr/>
                    <a:lstStyle/>
                    <a:p>
                      <a:pPr algn="l"/>
                      <a:r>
                        <a:rPr lang="en-US" i="1" dirty="0" smtClean="0">
                          <a:solidFill>
                            <a:schemeClr val="tx1"/>
                          </a:solidFill>
                        </a:rPr>
                        <a:t>Stand alone enterprise</a:t>
                      </a:r>
                      <a:endParaRPr lang="en-US" i="1" dirty="0">
                        <a:solidFill>
                          <a:schemeClr val="tx1"/>
                        </a:solidFill>
                      </a:endParaRPr>
                    </a:p>
                  </a:txBody>
                  <a:tcPr anchor="ctr"/>
                </a:tc>
                <a:tc>
                  <a:txBody>
                    <a:bodyPr/>
                    <a:lstStyle/>
                    <a:p>
                      <a:pPr algn="l"/>
                      <a:r>
                        <a:rPr lang="en-US" i="1" dirty="0" smtClean="0">
                          <a:solidFill>
                            <a:schemeClr val="tx1"/>
                          </a:solidFill>
                        </a:rPr>
                        <a:t>Win-Win partnership</a:t>
                      </a:r>
                      <a:endParaRPr lang="en-US" i="1" dirty="0">
                        <a:solidFill>
                          <a:schemeClr val="tx1"/>
                        </a:solidFill>
                      </a:endParaRPr>
                    </a:p>
                  </a:txBody>
                  <a:tcPr anchor="ctr"/>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Resource Utilization</a:t>
            </a:r>
            <a:endParaRPr lang="en-US" dirty="0"/>
          </a:p>
        </p:txBody>
      </p:sp>
      <p:sp>
        <p:nvSpPr>
          <p:cNvPr id="3" name="Content Placeholder 2"/>
          <p:cNvSpPr>
            <a:spLocks noGrp="1"/>
          </p:cNvSpPr>
          <p:nvPr>
            <p:ph idx="1"/>
          </p:nvPr>
        </p:nvSpPr>
        <p:spPr/>
        <p:txBody>
          <a:bodyPr/>
          <a:lstStyle/>
          <a:p>
            <a:r>
              <a:rPr lang="en-US" dirty="0" smtClean="0"/>
              <a:t>Traditional industry and market :</a:t>
            </a:r>
            <a:endParaRPr lang="en-US" dirty="0" smtClean="0"/>
          </a:p>
          <a:p>
            <a:pPr lvl="1"/>
            <a:r>
              <a:rPr lang="en-US" dirty="0" smtClean="0"/>
              <a:t>Enterprise seldom takes care about IT resource utilization</a:t>
            </a:r>
            <a:endParaRPr lang="en-US" dirty="0" smtClean="0"/>
          </a:p>
          <a:p>
            <a:pPr lvl="1"/>
            <a:r>
              <a:rPr lang="en-US" dirty="0" smtClean="0"/>
              <a:t>Enterprise owns their IT resource without well management</a:t>
            </a:r>
            <a:endParaRPr lang="en-US" dirty="0" smtClean="0"/>
          </a:p>
          <a:p>
            <a:pPr lvl="1"/>
            <a:r>
              <a:rPr lang="en-US" dirty="0" smtClean="0"/>
              <a:t>IT resource usually over invested for peak demand</a:t>
            </a:r>
            <a:br>
              <a:rPr lang="en-US" dirty="0" smtClean="0"/>
            </a:br>
            <a:endParaRPr lang="en-US" dirty="0" smtClean="0"/>
          </a:p>
          <a:p>
            <a:r>
              <a:rPr lang="en-US" dirty="0" smtClean="0"/>
              <a:t>Some drawbacks :</a:t>
            </a:r>
            <a:endParaRPr lang="en-US" dirty="0" smtClean="0"/>
          </a:p>
          <a:p>
            <a:pPr lvl="1"/>
            <a:r>
              <a:rPr lang="en-US" dirty="0" smtClean="0"/>
              <a:t>Power and space utilization among enterprises are wasted</a:t>
            </a:r>
            <a:endParaRPr lang="en-US" dirty="0" smtClean="0"/>
          </a:p>
          <a:p>
            <a:pPr lvl="1"/>
            <a:r>
              <a:rPr lang="en-US" dirty="0" smtClean="0"/>
              <a:t>IT resources across enterprises cannot be shared</a:t>
            </a:r>
            <a:endParaRPr lang="en-US" dirty="0" smtClean="0"/>
          </a:p>
          <a:p>
            <a:pPr lvl="1"/>
            <a:endParaRPr lang="en-US" dirty="0"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Resource Utilization</a:t>
            </a:r>
            <a:endParaRPr lang="en-US" dirty="0"/>
          </a:p>
        </p:txBody>
      </p:sp>
      <p:sp>
        <p:nvSpPr>
          <p:cNvPr id="3" name="Content Placeholder 2"/>
          <p:cNvSpPr>
            <a:spLocks noGrp="1"/>
          </p:cNvSpPr>
          <p:nvPr>
            <p:ph idx="1"/>
          </p:nvPr>
        </p:nvSpPr>
        <p:spPr/>
        <p:txBody>
          <a:bodyPr/>
          <a:lstStyle/>
          <a:p>
            <a:r>
              <a:rPr lang="en-US" dirty="0" smtClean="0"/>
              <a:t>Collaboration with Cloud providers :</a:t>
            </a:r>
            <a:endParaRPr lang="en-US" dirty="0" smtClean="0"/>
          </a:p>
          <a:p>
            <a:pPr lvl="1"/>
            <a:r>
              <a:rPr lang="en-US" dirty="0" smtClean="0"/>
              <a:t>IT resources are centrically managed and optimized</a:t>
            </a:r>
            <a:endParaRPr lang="en-US" dirty="0" smtClean="0"/>
          </a:p>
          <a:p>
            <a:pPr lvl="2"/>
            <a:r>
              <a:rPr lang="en-US" dirty="0" smtClean="0"/>
              <a:t>Cloud provider builds performance optimized hardware</a:t>
            </a:r>
            <a:endParaRPr lang="en-US" dirty="0" smtClean="0"/>
          </a:p>
          <a:p>
            <a:pPr lvl="2"/>
            <a:r>
              <a:rPr lang="en-US" dirty="0" smtClean="0"/>
              <a:t>Cloud provider builds consolidated cooling system</a:t>
            </a:r>
            <a:endParaRPr lang="en-US" dirty="0" smtClean="0"/>
          </a:p>
          <a:p>
            <a:pPr lvl="2"/>
            <a:r>
              <a:rPr lang="en-US" dirty="0" smtClean="0"/>
              <a:t>Cloud provider will consider the geographic issues</a:t>
            </a:r>
            <a:endParaRPr lang="en-US" dirty="0" smtClean="0"/>
          </a:p>
          <a:p>
            <a:pPr lvl="2"/>
            <a:r>
              <a:rPr lang="en-US" dirty="0" smtClean="0"/>
              <a:t>Cloud provider will consider legal policy issues</a:t>
            </a:r>
            <a:br>
              <a:rPr lang="en-US" dirty="0" smtClean="0"/>
            </a:br>
            <a:endParaRPr lang="en-US" dirty="0" smtClean="0"/>
          </a:p>
          <a:p>
            <a:r>
              <a:rPr lang="en-US" dirty="0" smtClean="0"/>
              <a:t>Some benefits :</a:t>
            </a:r>
            <a:endParaRPr lang="en-US" dirty="0" smtClean="0"/>
          </a:p>
          <a:p>
            <a:pPr lvl="1"/>
            <a:r>
              <a:rPr lang="en-US" dirty="0" smtClean="0"/>
              <a:t>IT infrastructure can be shared among enterprises</a:t>
            </a:r>
            <a:endParaRPr lang="en-US" dirty="0" smtClean="0"/>
          </a:p>
          <a:p>
            <a:pPr lvl="1"/>
            <a:r>
              <a:rPr lang="en-US" dirty="0" smtClean="0"/>
              <a:t>IT infrastructure performance and utilization can be optimized</a:t>
            </a:r>
            <a:endParaRPr lang="en-US" dirty="0" smtClean="0"/>
          </a:p>
          <a:p>
            <a:pPr lvl="1"/>
            <a:r>
              <a:rPr lang="en-US" dirty="0" smtClean="0"/>
              <a:t>Large-scale integrated optimization can be applied</a:t>
            </a:r>
            <a:endParaRPr lang="en-US"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Definitions</a:t>
            </a:r>
            <a:endParaRPr lang="en-US" dirty="0"/>
          </a:p>
        </p:txBody>
      </p:sp>
      <p:sp>
        <p:nvSpPr>
          <p:cNvPr id="3" name="Content Placeholder 2"/>
          <p:cNvSpPr>
            <a:spLocks noGrp="1"/>
          </p:cNvSpPr>
          <p:nvPr>
            <p:ph idx="1"/>
          </p:nvPr>
        </p:nvSpPr>
        <p:spPr>
          <a:xfrm>
            <a:off x="457200" y="1600201"/>
            <a:ext cx="8229600" cy="2667000"/>
          </a:xfrm>
        </p:spPr>
        <p:txBody>
          <a:bodyPr/>
          <a:lstStyle/>
          <a:p>
            <a:r>
              <a:rPr lang="en-US" dirty="0" smtClean="0"/>
              <a:t>Definition from </a:t>
            </a:r>
            <a:r>
              <a:rPr lang="en-US" b="1" i="1" dirty="0" smtClean="0"/>
              <a:t>Whatis.com</a:t>
            </a:r>
            <a:endParaRPr lang="en-US" b="1" i="1" dirty="0" smtClean="0"/>
          </a:p>
          <a:p>
            <a:pPr lvl="1"/>
            <a:r>
              <a:rPr lang="en-US" dirty="0" smtClean="0"/>
              <a:t>The name cloud computing was inspired by the cloud symbol that's often used to represent the Internet in flowcharts and diagrams. Cloud computing is a general term for anything that involves delivering hosted services over the Internet. </a:t>
            </a:r>
            <a:endParaRPr lang="en-US" dirty="0" smtClean="0"/>
          </a:p>
        </p:txBody>
      </p:sp>
      <p:pic>
        <p:nvPicPr>
          <p:cNvPr id="26626" name="Picture 2" descr="http://www.cs.brandeis.edu/~rshaull/cs33b/Internet-cartoon.png"/>
          <p:cNvPicPr>
            <a:picLocks noChangeAspect="1" noChangeArrowheads="1"/>
          </p:cNvPicPr>
          <p:nvPr/>
        </p:nvPicPr>
        <p:blipFill>
          <a:blip r:embed="rId1" cstate="print"/>
          <a:srcRect t="11667" b="13333"/>
          <a:stretch>
            <a:fillRect/>
          </a:stretch>
        </p:blipFill>
        <p:spPr bwMode="auto">
          <a:xfrm>
            <a:off x="1066800" y="3733800"/>
            <a:ext cx="3429000" cy="2571750"/>
          </a:xfrm>
          <a:prstGeom prst="rect">
            <a:avLst/>
          </a:prstGeom>
          <a:noFill/>
        </p:spPr>
      </p:pic>
      <p:pic>
        <p:nvPicPr>
          <p:cNvPr id="26628" name="Picture 4" descr="http://cloudcomputingserver.net/wp-content/uploads/2010/06/cloud-computing-server-001.jpg"/>
          <p:cNvPicPr>
            <a:picLocks noChangeAspect="1" noChangeArrowheads="1"/>
          </p:cNvPicPr>
          <p:nvPr/>
        </p:nvPicPr>
        <p:blipFill>
          <a:blip r:embed="rId2" cstate="print"/>
          <a:srcRect/>
          <a:stretch>
            <a:fillRect/>
          </a:stretch>
        </p:blipFill>
        <p:spPr bwMode="auto">
          <a:xfrm>
            <a:off x="5181600" y="3657600"/>
            <a:ext cx="2857500" cy="2857500"/>
          </a:xfrm>
          <a:prstGeom prst="rect">
            <a:avLst/>
          </a:prstGeom>
          <a:noFill/>
        </p:spPr>
      </p:pic>
      <p:sp>
        <p:nvSpPr>
          <p:cNvPr id="6" name="Right Arrow 5"/>
          <p:cNvSpPr/>
          <p:nvPr/>
        </p:nvSpPr>
        <p:spPr>
          <a:xfrm>
            <a:off x="4267200" y="4800600"/>
            <a:ext cx="609600" cy="533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 name="Content Placeholder 2"/>
          <p:cNvSpPr txBox="1"/>
          <p:nvPr/>
        </p:nvSpPr>
        <p:spPr>
          <a:xfrm>
            <a:off x="457200" y="1600201"/>
            <a:ext cx="8229600" cy="26670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anose="020B0604020202020204" pitchFamily="34" charset="0"/>
              <a:buChar char="•"/>
              <a:defRPr/>
            </a:pPr>
            <a:r>
              <a:rPr kumimoji="0" lang="en-US" sz="2400" b="0" i="0" u="none" strike="noStrike" kern="1200" cap="none" spc="0" normalizeH="0" baseline="0" noProof="0" dirty="0" smtClean="0">
                <a:ln>
                  <a:noFill/>
                </a:ln>
                <a:solidFill>
                  <a:schemeClr val="tx2">
                    <a:lumMod val="75000"/>
                  </a:schemeClr>
                </a:solidFill>
                <a:effectLst/>
                <a:uLnTx/>
                <a:uFillTx/>
                <a:latin typeface="Cambria" panose="02040503050406030204" pitchFamily="18" charset="0"/>
                <a:ea typeface="+mn-ea"/>
                <a:cs typeface="+mn-cs"/>
              </a:rPr>
              <a:t>Definition from </a:t>
            </a:r>
            <a:r>
              <a:rPr kumimoji="0" lang="en-US" sz="2400" b="1" i="1" u="none" strike="noStrike" kern="1200" cap="none" spc="0" normalizeH="0" baseline="0" noProof="0" dirty="0" smtClean="0">
                <a:ln>
                  <a:noFill/>
                </a:ln>
                <a:solidFill>
                  <a:schemeClr val="tx2">
                    <a:lumMod val="75000"/>
                  </a:schemeClr>
                </a:solidFill>
                <a:effectLst/>
                <a:uLnTx/>
                <a:uFillTx/>
                <a:latin typeface="Cambria" panose="02040503050406030204" pitchFamily="18" charset="0"/>
                <a:ea typeface="+mn-ea"/>
                <a:cs typeface="+mn-cs"/>
              </a:rPr>
              <a:t>Whatis.com</a:t>
            </a:r>
            <a:endParaRPr kumimoji="0" lang="en-US" sz="2400" b="1" i="1" u="none" strike="noStrike" kern="1200" cap="none" spc="0" normalizeH="0" baseline="0" noProof="0" dirty="0" smtClean="0">
              <a:ln>
                <a:noFill/>
              </a:ln>
              <a:solidFill>
                <a:schemeClr val="tx2">
                  <a:lumMod val="75000"/>
                </a:schemeClr>
              </a:solidFill>
              <a:effectLst/>
              <a:uLnTx/>
              <a:uFillTx/>
              <a:latin typeface="Cambria" panose="02040503050406030204"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anose="05000000000000000000" pitchFamily="2" charset="2"/>
              <a:buChar char="§"/>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The name cloud computing was inspired by the cloud symbol that's often used to represent the Internet in flowcharts and diagrams. Cloud computing is a general term for anything that involves </a:t>
            </a:r>
            <a:r>
              <a:rPr kumimoji="0" lang="en-US" sz="2000" b="1" i="0" u="none" strike="noStrike" kern="1200" cap="none" spc="0" normalizeH="0" baseline="0" noProof="0" dirty="0" smtClean="0">
                <a:ln>
                  <a:noFill/>
                </a:ln>
                <a:solidFill>
                  <a:srgbClr val="C00000"/>
                </a:solidFill>
                <a:effectLst/>
                <a:uLnTx/>
                <a:uFillTx/>
                <a:latin typeface="Cambria" panose="02040503050406030204" pitchFamily="18" charset="0"/>
                <a:ea typeface="+mn-ea"/>
                <a:cs typeface="+mn-cs"/>
              </a:rPr>
              <a:t>delivering hosted services over the Internet</a:t>
            </a: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 </a:t>
            </a:r>
            <a:endPar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Resource Utilization</a:t>
            </a:r>
            <a:endParaRPr lang="en-US" dirty="0"/>
          </a:p>
        </p:txBody>
      </p:sp>
      <p:pic>
        <p:nvPicPr>
          <p:cNvPr id="46084" name="Picture 4" descr="http://achieving-your-potential.com/tree%20in%20hand.jpg"/>
          <p:cNvPicPr>
            <a:picLocks noChangeAspect="1" noChangeArrowheads="1"/>
          </p:cNvPicPr>
          <p:nvPr/>
        </p:nvPicPr>
        <p:blipFill>
          <a:blip r:embed="rId1" cstate="print"/>
          <a:srcRect t="20593" b="14455"/>
          <a:stretch>
            <a:fillRect/>
          </a:stretch>
        </p:blipFill>
        <p:spPr bwMode="auto">
          <a:xfrm>
            <a:off x="2473675" y="4191000"/>
            <a:ext cx="4196650" cy="226771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2"/>
          <p:cNvSpPr>
            <a:spLocks noGrp="1"/>
          </p:cNvSpPr>
          <p:nvPr>
            <p:ph idx="1"/>
          </p:nvPr>
        </p:nvSpPr>
        <p:spPr>
          <a:xfrm>
            <a:off x="457200" y="1600201"/>
            <a:ext cx="8229600" cy="457200"/>
          </a:xfrm>
        </p:spPr>
        <p:txBody>
          <a:bodyPr/>
          <a:lstStyle/>
          <a:p>
            <a:r>
              <a:rPr lang="en-US" dirty="0" smtClean="0"/>
              <a:t>What dose cloud computing achieve ?</a:t>
            </a:r>
            <a:endParaRPr lang="en-US" dirty="0" smtClean="0"/>
          </a:p>
        </p:txBody>
      </p:sp>
      <p:graphicFrame>
        <p:nvGraphicFramePr>
          <p:cNvPr id="7" name="Table 6"/>
          <p:cNvGraphicFramePr>
            <a:graphicFrameLocks noGrp="1"/>
          </p:cNvGraphicFramePr>
          <p:nvPr/>
        </p:nvGraphicFramePr>
        <p:xfrm>
          <a:off x="1333500" y="2311400"/>
          <a:ext cx="6477001" cy="1651000"/>
        </p:xfrm>
        <a:graphic>
          <a:graphicData uri="http://schemas.openxmlformats.org/drawingml/2006/table">
            <a:tbl>
              <a:tblPr firstRow="1" bandRow="1">
                <a:tableStyleId>{7DF18680-E054-41AD-8BC1-D1AEF772440D}</a:tableStyleId>
              </a:tblPr>
              <a:tblGrid>
                <a:gridCol w="1752601"/>
                <a:gridCol w="2247899"/>
                <a:gridCol w="2476501"/>
              </a:tblGrid>
              <a:tr h="370840">
                <a:tc>
                  <a:txBody>
                    <a:bodyPr/>
                    <a:lstStyle/>
                    <a:p>
                      <a:endParaRPr lang="en-US" dirty="0"/>
                    </a:p>
                  </a:txBody>
                  <a:tcPr/>
                </a:tc>
                <a:tc>
                  <a:txBody>
                    <a:bodyPr/>
                    <a:lstStyle/>
                    <a:p>
                      <a:r>
                        <a:rPr lang="en-US" dirty="0" smtClean="0"/>
                        <a:t>Traditional</a:t>
                      </a:r>
                      <a:endParaRPr lang="en-US" dirty="0"/>
                    </a:p>
                  </a:txBody>
                  <a:tcPr/>
                </a:tc>
                <a:tc>
                  <a:txBody>
                    <a:bodyPr/>
                    <a:lstStyle/>
                    <a:p>
                      <a:r>
                        <a:rPr lang="en-US" dirty="0" smtClean="0"/>
                        <a:t>With</a:t>
                      </a:r>
                      <a:r>
                        <a:rPr lang="en-US" baseline="0" dirty="0" smtClean="0"/>
                        <a:t> Cloud Computing</a:t>
                      </a:r>
                      <a:endParaRPr lang="en-US" dirty="0"/>
                    </a:p>
                  </a:txBody>
                  <a:tcPr/>
                </a:tc>
              </a:tr>
              <a:tr h="370840">
                <a:tc>
                  <a:txBody>
                    <a:bodyPr/>
                    <a:lstStyle/>
                    <a:p>
                      <a:r>
                        <a:rPr lang="en-US" b="1" i="1" dirty="0" smtClean="0"/>
                        <a:t>IT Resource Utilization</a:t>
                      </a:r>
                      <a:endParaRPr lang="en-US" b="1" i="1" dirty="0"/>
                    </a:p>
                  </a:txBody>
                  <a:tcPr anchor="ctr"/>
                </a:tc>
                <a:tc>
                  <a:txBody>
                    <a:bodyPr/>
                    <a:lstStyle/>
                    <a:p>
                      <a:pPr algn="l"/>
                      <a:r>
                        <a:rPr lang="en-US" i="1" dirty="0" smtClean="0">
                          <a:solidFill>
                            <a:schemeClr val="tx1"/>
                          </a:solidFill>
                        </a:rPr>
                        <a:t>IT</a:t>
                      </a:r>
                      <a:r>
                        <a:rPr lang="en-US" i="1" baseline="0" dirty="0" smtClean="0">
                          <a:solidFill>
                            <a:schemeClr val="tx1"/>
                          </a:solidFill>
                        </a:rPr>
                        <a:t> resource under utilized most of time</a:t>
                      </a:r>
                      <a:endParaRPr lang="en-US" i="1" dirty="0">
                        <a:solidFill>
                          <a:schemeClr val="tx1"/>
                        </a:solidFill>
                      </a:endParaRPr>
                    </a:p>
                  </a:txBody>
                  <a:tcPr anchor="ctr"/>
                </a:tc>
                <a:tc>
                  <a:txBody>
                    <a:bodyPr/>
                    <a:lstStyle/>
                    <a:p>
                      <a:pPr algn="l"/>
                      <a:r>
                        <a:rPr lang="en-US" i="1" baseline="0" dirty="0" smtClean="0">
                          <a:solidFill>
                            <a:schemeClr val="tx1"/>
                          </a:solidFill>
                        </a:rPr>
                        <a:t>Share to improve utilization of IT resource</a:t>
                      </a:r>
                      <a:endParaRPr lang="en-US" i="1" dirty="0">
                        <a:solidFill>
                          <a:schemeClr val="tx1"/>
                        </a:solidFill>
                      </a:endParaRPr>
                    </a:p>
                  </a:txBody>
                  <a:tcPr anchor="ctr"/>
                </a:tc>
              </a:tr>
              <a:tr h="370840">
                <a:tc>
                  <a:txBody>
                    <a:bodyPr/>
                    <a:lstStyle/>
                    <a:p>
                      <a:r>
                        <a:rPr lang="en-US" b="1" i="1" dirty="0" smtClean="0"/>
                        <a:t>Power</a:t>
                      </a:r>
                      <a:r>
                        <a:rPr lang="en-US" b="1" i="1" baseline="0" dirty="0" smtClean="0"/>
                        <a:t> </a:t>
                      </a:r>
                      <a:r>
                        <a:rPr lang="en-US" b="1" i="1" dirty="0" smtClean="0"/>
                        <a:t>Consumption</a:t>
                      </a:r>
                      <a:endParaRPr lang="en-US" b="1" i="1" dirty="0"/>
                    </a:p>
                  </a:txBody>
                  <a:tcPr anchor="ctr"/>
                </a:tc>
                <a:tc>
                  <a:txBody>
                    <a:bodyPr/>
                    <a:lstStyle/>
                    <a:p>
                      <a:pPr algn="l"/>
                      <a:r>
                        <a:rPr lang="en-US" i="1" dirty="0" smtClean="0">
                          <a:solidFill>
                            <a:schemeClr val="tx1"/>
                          </a:solidFill>
                        </a:rPr>
                        <a:t>Waste power and cooling</a:t>
                      </a:r>
                      <a:r>
                        <a:rPr lang="en-US" i="1" baseline="0" dirty="0" smtClean="0">
                          <a:solidFill>
                            <a:schemeClr val="tx1"/>
                          </a:solidFill>
                        </a:rPr>
                        <a:t> system</a:t>
                      </a:r>
                      <a:endParaRPr lang="en-US" i="1" dirty="0">
                        <a:solidFill>
                          <a:schemeClr val="tx1"/>
                        </a:solidFill>
                      </a:endParaRPr>
                    </a:p>
                  </a:txBody>
                  <a:tcPr anchor="ctr"/>
                </a:tc>
                <a:tc>
                  <a:txBody>
                    <a:bodyPr/>
                    <a:lstStyle/>
                    <a:p>
                      <a:pPr algn="l"/>
                      <a:r>
                        <a:rPr lang="en-US" i="1" dirty="0" smtClean="0">
                          <a:solidFill>
                            <a:schemeClr val="tx1"/>
                          </a:solidFill>
                        </a:rPr>
                        <a:t>Cloud system should be global optimized</a:t>
                      </a:r>
                      <a:endParaRPr lang="en-US" i="1" dirty="0">
                        <a:solidFill>
                          <a:schemeClr val="tx1"/>
                        </a:solidFill>
                      </a:endParaRPr>
                    </a:p>
                  </a:txBody>
                  <a:tcPr anchor="ctr"/>
                </a:tc>
              </a:tr>
            </a:tbl>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362" y="1117937"/>
            <a:ext cx="9270743"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End User and Individual</a:t>
            </a:r>
            <a:endPar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AKOK3RTZ\MPj04276710000[1].jpg"/>
          <p:cNvPicPr>
            <a:picLocks noChangeAspect="1" noChangeArrowheads="1"/>
          </p:cNvPicPr>
          <p:nvPr/>
        </p:nvPicPr>
        <p:blipFill>
          <a:blip r:embed="rId1" cstate="print"/>
          <a:srcRect t="14858" b="4246"/>
          <a:stretch>
            <a:fillRect/>
          </a:stretch>
        </p:blipFill>
        <p:spPr bwMode="auto">
          <a:xfrm>
            <a:off x="1104900" y="2438400"/>
            <a:ext cx="6934200" cy="3733800"/>
          </a:xfrm>
          <a:prstGeom prst="roundRect">
            <a:avLst>
              <a:gd name="adj" fmla="val 4422"/>
            </a:avLst>
          </a:prstGeom>
          <a:noFill/>
          <a:effectLst>
            <a:outerShdw blurRad="63500" sx="102000" sy="102000" algn="ctr" rotWithShape="0">
              <a:prstClr val="black">
                <a:alpha val="40000"/>
              </a:prstClr>
            </a:outerShdw>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Reduce Local Computing Power</a:t>
            </a:r>
            <a:endParaRPr lang="en-US" dirty="0"/>
          </a:p>
        </p:txBody>
      </p:sp>
      <p:sp>
        <p:nvSpPr>
          <p:cNvPr id="3" name="Content Placeholder 2"/>
          <p:cNvSpPr>
            <a:spLocks noGrp="1"/>
          </p:cNvSpPr>
          <p:nvPr>
            <p:ph idx="1"/>
          </p:nvPr>
        </p:nvSpPr>
        <p:spPr/>
        <p:txBody>
          <a:bodyPr/>
          <a:lstStyle/>
          <a:p>
            <a:r>
              <a:rPr lang="en-US" dirty="0" smtClean="0"/>
              <a:t>Traditional local computing power requirement :</a:t>
            </a:r>
            <a:endParaRPr lang="en-US" dirty="0" smtClean="0"/>
          </a:p>
          <a:p>
            <a:pPr lvl="1"/>
            <a:r>
              <a:rPr lang="en-US" dirty="0" smtClean="0"/>
              <a:t>One need to buy your own personal computer</a:t>
            </a:r>
            <a:endParaRPr lang="en-US" dirty="0" smtClean="0"/>
          </a:p>
          <a:p>
            <a:pPr lvl="1"/>
            <a:r>
              <a:rPr lang="en-US" dirty="0" smtClean="0"/>
              <a:t>Buy powerful processor if you need intensive computing</a:t>
            </a:r>
            <a:endParaRPr lang="en-US" dirty="0" smtClean="0"/>
          </a:p>
          <a:p>
            <a:pPr lvl="1"/>
            <a:r>
              <a:rPr lang="en-US" dirty="0" smtClean="0"/>
              <a:t>Buy large memory to meet application requirement</a:t>
            </a:r>
            <a:endParaRPr lang="en-US" dirty="0" smtClean="0"/>
          </a:p>
          <a:p>
            <a:pPr lvl="1"/>
            <a:r>
              <a:rPr lang="en-US" dirty="0" smtClean="0"/>
              <a:t>Install plenty of applications in need</a:t>
            </a:r>
            <a:br>
              <a:rPr lang="en-US" dirty="0" smtClean="0"/>
            </a:br>
            <a:endParaRPr lang="en-US" dirty="0" smtClean="0"/>
          </a:p>
          <a:p>
            <a:r>
              <a:rPr lang="en-US" dirty="0" smtClean="0"/>
              <a:t>Some drawbacks :</a:t>
            </a:r>
            <a:endParaRPr lang="en-US" dirty="0" smtClean="0"/>
          </a:p>
          <a:p>
            <a:pPr lvl="1"/>
            <a:r>
              <a:rPr lang="en-US" dirty="0" smtClean="0"/>
              <a:t>One can hardly replicate the same system environment</a:t>
            </a:r>
            <a:endParaRPr lang="en-US" dirty="0" smtClean="0"/>
          </a:p>
          <a:p>
            <a:pPr lvl="1"/>
            <a:r>
              <a:rPr lang="en-US" dirty="0" smtClean="0"/>
              <a:t>One needs to regularly update or upgrade software and hardware</a:t>
            </a:r>
            <a:endParaRPr lang="en-US" dirty="0" smtClean="0"/>
          </a:p>
          <a:p>
            <a:pPr lvl="1"/>
            <a:r>
              <a:rPr lang="en-US" dirty="0" smtClean="0"/>
              <a:t>One needs to reinstall all applications if you reinstall the OS</a:t>
            </a:r>
            <a:endParaRPr lang="en-US" dirty="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Reduce Local Computing Power</a:t>
            </a:r>
            <a:endParaRPr lang="en-US" dirty="0"/>
          </a:p>
        </p:txBody>
      </p:sp>
      <p:sp>
        <p:nvSpPr>
          <p:cNvPr id="3" name="Content Placeholder 2"/>
          <p:cNvSpPr>
            <a:spLocks noGrp="1"/>
          </p:cNvSpPr>
          <p:nvPr>
            <p:ph idx="1"/>
          </p:nvPr>
        </p:nvSpPr>
        <p:spPr/>
        <p:txBody>
          <a:bodyPr/>
          <a:lstStyle/>
          <a:p>
            <a:r>
              <a:rPr lang="en-US" dirty="0" smtClean="0"/>
              <a:t>Using Cloud Computing services :</a:t>
            </a:r>
            <a:endParaRPr lang="en-US" dirty="0" smtClean="0"/>
          </a:p>
          <a:p>
            <a:pPr lvl="1"/>
            <a:r>
              <a:rPr lang="en-US" dirty="0" smtClean="0"/>
              <a:t>One can utilize the remote computing power in the cloud</a:t>
            </a:r>
            <a:endParaRPr lang="en-US" dirty="0" smtClean="0"/>
          </a:p>
          <a:p>
            <a:pPr lvl="1"/>
            <a:r>
              <a:rPr lang="en-US" dirty="0" smtClean="0"/>
              <a:t>One needs only basic computing power to connect to internet</a:t>
            </a:r>
            <a:endParaRPr lang="en-US" dirty="0" smtClean="0"/>
          </a:p>
          <a:p>
            <a:pPr lvl="1"/>
            <a:r>
              <a:rPr lang="en-US" dirty="0" smtClean="0"/>
              <a:t>Application in the cloud will automatically upgrade</a:t>
            </a:r>
            <a:br>
              <a:rPr lang="en-US" dirty="0" smtClean="0"/>
            </a:br>
            <a:endParaRPr lang="en-US" dirty="0" smtClean="0"/>
          </a:p>
          <a:p>
            <a:r>
              <a:rPr lang="en-US" dirty="0" smtClean="0"/>
              <a:t>Some benefits :</a:t>
            </a:r>
            <a:endParaRPr lang="en-US" dirty="0" smtClean="0"/>
          </a:p>
          <a:p>
            <a:pPr lvl="1"/>
            <a:r>
              <a:rPr lang="en-US" dirty="0" smtClean="0"/>
              <a:t>One can access his/her applications anywhere through the Internet</a:t>
            </a:r>
            <a:endParaRPr lang="en-US" dirty="0" smtClean="0"/>
          </a:p>
          <a:p>
            <a:pPr lvl="1"/>
            <a:r>
              <a:rPr lang="en-US" dirty="0" smtClean="0"/>
              <a:t>One can dynamically request for computing power on demand</a:t>
            </a:r>
            <a:endParaRPr lang="en-US" dirty="0" smtClean="0"/>
          </a:p>
          <a:p>
            <a:pPr lvl="1"/>
            <a:r>
              <a:rPr lang="en-US" dirty="0" smtClean="0"/>
              <a:t>Application may need not to be reinstalled even reinstall the OS</a:t>
            </a:r>
            <a:endParaRPr lang="en-US" dirty="0"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Reduce Local Computing Power</a:t>
            </a:r>
            <a:endParaRPr lang="en-US" dirty="0"/>
          </a:p>
        </p:txBody>
      </p:sp>
      <p:sp>
        <p:nvSpPr>
          <p:cNvPr id="3" name="Content Placeholder 2"/>
          <p:cNvSpPr>
            <a:spLocks noGrp="1"/>
          </p:cNvSpPr>
          <p:nvPr>
            <p:ph idx="1"/>
          </p:nvPr>
        </p:nvSpPr>
        <p:spPr>
          <a:xfrm>
            <a:off x="457200" y="1600201"/>
            <a:ext cx="8229600" cy="533400"/>
          </a:xfrm>
        </p:spPr>
        <p:txBody>
          <a:bodyPr/>
          <a:lstStyle/>
          <a:p>
            <a:r>
              <a:rPr lang="en-US" dirty="0" smtClean="0"/>
              <a:t>What dose cloud computing achieve ?</a:t>
            </a:r>
            <a:endParaRPr lang="en-US" dirty="0" smtClean="0"/>
          </a:p>
        </p:txBody>
      </p:sp>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gridCol w="2362200"/>
                <a:gridCol w="2362200"/>
              </a:tblGrid>
              <a:tr h="370840">
                <a:tc>
                  <a:txBody>
                    <a:bodyPr/>
                    <a:lstStyle/>
                    <a:p>
                      <a:endParaRPr lang="en-US" dirty="0"/>
                    </a:p>
                  </a:txBody>
                  <a:tcPr/>
                </a:tc>
                <a:tc>
                  <a:txBody>
                    <a:bodyPr/>
                    <a:lstStyle/>
                    <a:p>
                      <a:r>
                        <a:rPr lang="en-US" dirty="0" smtClean="0"/>
                        <a:t>Traditional</a:t>
                      </a:r>
                      <a:endParaRPr lang="en-US" dirty="0"/>
                    </a:p>
                  </a:txBody>
                  <a:tcPr/>
                </a:tc>
                <a:tc>
                  <a:txBody>
                    <a:bodyPr/>
                    <a:lstStyle/>
                    <a:p>
                      <a:r>
                        <a:rPr lang="en-US" dirty="0" smtClean="0"/>
                        <a:t>With</a:t>
                      </a:r>
                      <a:r>
                        <a:rPr lang="en-US" baseline="0" dirty="0" smtClean="0"/>
                        <a:t> Cloud Computing</a:t>
                      </a:r>
                      <a:endParaRPr lang="en-US" dirty="0"/>
                    </a:p>
                  </a:txBody>
                  <a:tcPr/>
                </a:tc>
              </a:tr>
              <a:tr h="370840">
                <a:tc>
                  <a:txBody>
                    <a:bodyPr/>
                    <a:lstStyle/>
                    <a:p>
                      <a:r>
                        <a:rPr lang="en-US" b="1" i="1" dirty="0" smtClean="0"/>
                        <a:t>Hardware</a:t>
                      </a:r>
                      <a:r>
                        <a:rPr lang="en-US" b="1" i="1" baseline="0" dirty="0" smtClean="0"/>
                        <a:t> Requirement</a:t>
                      </a:r>
                      <a:endParaRPr lang="en-US" b="1" i="1" dirty="0"/>
                    </a:p>
                  </a:txBody>
                  <a:tcPr anchor="ctr"/>
                </a:tc>
                <a:tc>
                  <a:txBody>
                    <a:bodyPr/>
                    <a:lstStyle/>
                    <a:p>
                      <a:pPr algn="l"/>
                      <a:r>
                        <a:rPr lang="en-US" i="1" dirty="0" smtClean="0">
                          <a:solidFill>
                            <a:schemeClr val="tx1"/>
                          </a:solidFill>
                        </a:rPr>
                        <a:t>User needs to</a:t>
                      </a:r>
                      <a:r>
                        <a:rPr lang="en-US" i="1" baseline="0" dirty="0" smtClean="0">
                          <a:solidFill>
                            <a:schemeClr val="tx1"/>
                          </a:solidFill>
                        </a:rPr>
                        <a:t> buy powerful hardware</a:t>
                      </a:r>
                      <a:endParaRPr lang="en-US" i="1" dirty="0">
                        <a:solidFill>
                          <a:schemeClr val="tx1"/>
                        </a:solidFill>
                      </a:endParaRPr>
                    </a:p>
                  </a:txBody>
                  <a:tcPr anchor="ctr"/>
                </a:tc>
                <a:tc>
                  <a:txBody>
                    <a:bodyPr/>
                    <a:lstStyle/>
                    <a:p>
                      <a:pPr algn="l"/>
                      <a:r>
                        <a:rPr lang="en-US" i="1" baseline="0" dirty="0" smtClean="0">
                          <a:solidFill>
                            <a:schemeClr val="tx1"/>
                          </a:solidFill>
                        </a:rPr>
                        <a:t>Only basic hardware to connect to internet</a:t>
                      </a:r>
                      <a:endParaRPr lang="en-US" i="1" dirty="0">
                        <a:solidFill>
                          <a:schemeClr val="tx1"/>
                        </a:solidFill>
                      </a:endParaRPr>
                    </a:p>
                  </a:txBody>
                  <a:tcPr anchor="ctr"/>
                </a:tc>
              </a:tr>
              <a:tr h="370840">
                <a:tc>
                  <a:txBody>
                    <a:bodyPr/>
                    <a:lstStyle/>
                    <a:p>
                      <a:r>
                        <a:rPr lang="en-US" b="1" i="1" dirty="0" smtClean="0"/>
                        <a:t>Software Requirement</a:t>
                      </a:r>
                      <a:endParaRPr lang="en-US" b="1" i="1" dirty="0"/>
                    </a:p>
                  </a:txBody>
                  <a:tcPr anchor="ctr"/>
                </a:tc>
                <a:tc>
                  <a:txBody>
                    <a:bodyPr/>
                    <a:lstStyle/>
                    <a:p>
                      <a:pPr algn="l"/>
                      <a:r>
                        <a:rPr lang="en-US" i="1" dirty="0" smtClean="0">
                          <a:solidFill>
                            <a:schemeClr val="tx1"/>
                          </a:solidFill>
                        </a:rPr>
                        <a:t>Install application</a:t>
                      </a:r>
                      <a:r>
                        <a:rPr lang="en-US" i="1" baseline="0" dirty="0" smtClean="0">
                          <a:solidFill>
                            <a:schemeClr val="tx1"/>
                          </a:solidFill>
                        </a:rPr>
                        <a:t> in local computer</a:t>
                      </a:r>
                      <a:endParaRPr lang="en-US" i="1" dirty="0">
                        <a:solidFill>
                          <a:schemeClr val="tx1"/>
                        </a:solidFill>
                      </a:endParaRPr>
                    </a:p>
                  </a:txBody>
                  <a:tcPr anchor="ctr"/>
                </a:tc>
                <a:tc>
                  <a:txBody>
                    <a:bodyPr/>
                    <a:lstStyle/>
                    <a:p>
                      <a:pPr algn="l"/>
                      <a:r>
                        <a:rPr lang="en-US" i="1" dirty="0" smtClean="0">
                          <a:solidFill>
                            <a:schemeClr val="tx1"/>
                          </a:solidFill>
                        </a:rPr>
                        <a:t>No local installation</a:t>
                      </a:r>
                      <a:r>
                        <a:rPr lang="en-US" i="1" baseline="0" dirty="0" smtClean="0">
                          <a:solidFill>
                            <a:schemeClr val="tx1"/>
                          </a:solidFill>
                        </a:rPr>
                        <a:t> requirement</a:t>
                      </a:r>
                      <a:endParaRPr lang="en-US" i="1" dirty="0">
                        <a:solidFill>
                          <a:schemeClr val="tx1"/>
                        </a:solidFill>
                      </a:endParaRPr>
                    </a:p>
                  </a:txBody>
                  <a:tcPr anchor="ctr"/>
                </a:tc>
              </a:tr>
              <a:tr h="370840">
                <a:tc>
                  <a:txBody>
                    <a:bodyPr/>
                    <a:lstStyle/>
                    <a:p>
                      <a:r>
                        <a:rPr lang="en-US" b="1" i="1" dirty="0" smtClean="0"/>
                        <a:t>Portability</a:t>
                      </a:r>
                      <a:endParaRPr lang="en-US" b="1" i="1" dirty="0"/>
                    </a:p>
                  </a:txBody>
                  <a:tcPr anchor="ctr"/>
                </a:tc>
                <a:tc>
                  <a:txBody>
                    <a:bodyPr/>
                    <a:lstStyle/>
                    <a:p>
                      <a:pPr algn="l"/>
                      <a:r>
                        <a:rPr lang="en-US" i="1" dirty="0" smtClean="0">
                          <a:solidFill>
                            <a:schemeClr val="tx1"/>
                          </a:solidFill>
                        </a:rPr>
                        <a:t>Hard to</a:t>
                      </a:r>
                      <a:r>
                        <a:rPr lang="en-US" i="1" baseline="0" dirty="0" smtClean="0">
                          <a:solidFill>
                            <a:schemeClr val="tx1"/>
                          </a:solidFill>
                        </a:rPr>
                        <a:t> be portable</a:t>
                      </a:r>
                      <a:endParaRPr lang="en-US" i="1" dirty="0">
                        <a:solidFill>
                          <a:schemeClr val="tx1"/>
                        </a:solidFill>
                      </a:endParaRPr>
                    </a:p>
                  </a:txBody>
                  <a:tcPr anchor="ctr"/>
                </a:tc>
                <a:tc>
                  <a:txBody>
                    <a:bodyPr/>
                    <a:lstStyle/>
                    <a:p>
                      <a:pPr algn="l"/>
                      <a:r>
                        <a:rPr lang="en-US" i="1" dirty="0" smtClean="0">
                          <a:solidFill>
                            <a:schemeClr val="tx1"/>
                          </a:solidFill>
                        </a:rPr>
                        <a:t>Natively</a:t>
                      </a:r>
                      <a:r>
                        <a:rPr lang="en-US" i="1" baseline="0" dirty="0" smtClean="0">
                          <a:solidFill>
                            <a:schemeClr val="tx1"/>
                          </a:solidFill>
                        </a:rPr>
                        <a:t> portable</a:t>
                      </a:r>
                      <a:endParaRPr lang="en-US" i="1" dirty="0">
                        <a:solidFill>
                          <a:schemeClr val="tx1"/>
                        </a:solidFill>
                      </a:endParaRPr>
                    </a:p>
                  </a:txBody>
                  <a:tcPr anchor="ctr"/>
                </a:tc>
              </a:tr>
            </a:tbl>
          </a:graphicData>
        </a:graphic>
      </p:graphicFrame>
      <p:pic>
        <p:nvPicPr>
          <p:cNvPr id="50178" name="Picture 2" descr="http://www.cloudtopweb.com/images/cloud-computing.jpg"/>
          <p:cNvPicPr>
            <a:picLocks noChangeAspect="1" noChangeArrowheads="1"/>
          </p:cNvPicPr>
          <p:nvPr/>
        </p:nvPicPr>
        <p:blipFill>
          <a:blip r:embed="rId1" cstate="print"/>
          <a:srcRect/>
          <a:stretch>
            <a:fillRect/>
          </a:stretch>
        </p:blipFill>
        <p:spPr bwMode="auto">
          <a:xfrm>
            <a:off x="2939248" y="4343400"/>
            <a:ext cx="3265505" cy="226771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Local Storage Power</a:t>
            </a:r>
            <a:endParaRPr lang="en-US" dirty="0"/>
          </a:p>
        </p:txBody>
      </p:sp>
      <p:sp>
        <p:nvSpPr>
          <p:cNvPr id="3" name="Content Placeholder 2"/>
          <p:cNvSpPr>
            <a:spLocks noGrp="1"/>
          </p:cNvSpPr>
          <p:nvPr>
            <p:ph idx="1"/>
          </p:nvPr>
        </p:nvSpPr>
        <p:spPr/>
        <p:txBody>
          <a:bodyPr/>
          <a:lstStyle/>
          <a:p>
            <a:r>
              <a:rPr lang="en-US" dirty="0" smtClean="0"/>
              <a:t>Traditional local storage power requirement :</a:t>
            </a:r>
            <a:endParaRPr lang="en-US" dirty="0" smtClean="0"/>
          </a:p>
          <a:p>
            <a:pPr lvl="1"/>
            <a:r>
              <a:rPr lang="en-US" dirty="0" smtClean="0"/>
              <a:t>User programs and data files are stored in local devices</a:t>
            </a:r>
            <a:endParaRPr lang="en-US" dirty="0" smtClean="0"/>
          </a:p>
          <a:p>
            <a:pPr lvl="1"/>
            <a:r>
              <a:rPr lang="en-US" dirty="0" smtClean="0"/>
              <a:t>User has to backup data regularly preventing hardware damage</a:t>
            </a:r>
            <a:br>
              <a:rPr lang="en-US" dirty="0" smtClean="0"/>
            </a:br>
            <a:endParaRPr lang="en-US" dirty="0" smtClean="0"/>
          </a:p>
          <a:p>
            <a:r>
              <a:rPr lang="en-US" dirty="0" smtClean="0"/>
              <a:t>Some drawbacks :</a:t>
            </a:r>
            <a:endParaRPr lang="en-US" dirty="0" smtClean="0"/>
          </a:p>
          <a:p>
            <a:pPr lvl="1"/>
            <a:r>
              <a:rPr lang="en-US" dirty="0" smtClean="0"/>
              <a:t>Storage space may not enough for burst data requirement</a:t>
            </a:r>
            <a:endParaRPr lang="en-US" dirty="0" smtClean="0"/>
          </a:p>
          <a:p>
            <a:pPr lvl="1"/>
            <a:r>
              <a:rPr lang="en-US" dirty="0" smtClean="0"/>
              <a:t>Storage space may be over needed which result in resource waste</a:t>
            </a:r>
            <a:endParaRPr lang="en-US" dirty="0" smtClean="0"/>
          </a:p>
          <a:p>
            <a:pPr lvl="1"/>
            <a:r>
              <a:rPr lang="en-US" dirty="0" smtClean="0"/>
              <a:t>Data consistency is hard to maintain between computers</a:t>
            </a:r>
            <a:endParaRPr lang="en-US" dirty="0" smtClean="0"/>
          </a:p>
          <a:p>
            <a:pPr lvl="1"/>
            <a:r>
              <a:rPr lang="en-US" dirty="0" smtClean="0"/>
              <a:t>Need to sacrifice part of storage space for data backup</a:t>
            </a:r>
            <a:endParaRPr lang="en-US" dirty="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Local Storage Power</a:t>
            </a:r>
            <a:endParaRPr lang="en-US" dirty="0"/>
          </a:p>
        </p:txBody>
      </p:sp>
      <p:sp>
        <p:nvSpPr>
          <p:cNvPr id="3" name="Content Placeholder 2"/>
          <p:cNvSpPr>
            <a:spLocks noGrp="1"/>
          </p:cNvSpPr>
          <p:nvPr>
            <p:ph idx="1"/>
          </p:nvPr>
        </p:nvSpPr>
        <p:spPr/>
        <p:txBody>
          <a:bodyPr/>
          <a:lstStyle/>
          <a:p>
            <a:r>
              <a:rPr lang="en-US" dirty="0" smtClean="0"/>
              <a:t>Using Cloud Computing services :</a:t>
            </a:r>
            <a:endParaRPr lang="en-US" dirty="0" smtClean="0"/>
          </a:p>
          <a:p>
            <a:pPr lvl="1"/>
            <a:r>
              <a:rPr lang="en-US" dirty="0" smtClean="0"/>
              <a:t>User programs and data files are stored in the cloud</a:t>
            </a:r>
            <a:endParaRPr lang="en-US" dirty="0" smtClean="0"/>
          </a:p>
          <a:p>
            <a:pPr lvl="1"/>
            <a:r>
              <a:rPr lang="en-US" dirty="0" smtClean="0"/>
              <a:t>Cloud service provider will guarantee the data availability</a:t>
            </a:r>
            <a:br>
              <a:rPr lang="en-US" dirty="0" smtClean="0"/>
            </a:br>
            <a:endParaRPr lang="en-US" dirty="0" smtClean="0"/>
          </a:p>
          <a:p>
            <a:r>
              <a:rPr lang="en-US" dirty="0" smtClean="0"/>
              <a:t>Some benefits :</a:t>
            </a:r>
            <a:endParaRPr lang="en-US" dirty="0" smtClean="0"/>
          </a:p>
          <a:p>
            <a:pPr lvl="1"/>
            <a:r>
              <a:rPr lang="en-US" dirty="0" smtClean="0"/>
              <a:t>One can dynamically allocate storage space on demand</a:t>
            </a:r>
            <a:endParaRPr lang="en-US" dirty="0" smtClean="0"/>
          </a:p>
          <a:p>
            <a:pPr lvl="1"/>
            <a:r>
              <a:rPr lang="en-US" dirty="0" smtClean="0"/>
              <a:t>One can access data anywhere through the Internet</a:t>
            </a:r>
            <a:endParaRPr lang="en-US" dirty="0" smtClean="0"/>
          </a:p>
          <a:p>
            <a:pPr lvl="1"/>
            <a:r>
              <a:rPr lang="en-US" dirty="0" smtClean="0"/>
              <a:t>No need to care about data consistency between computers</a:t>
            </a:r>
            <a:endParaRPr lang="en-US" dirty="0" smtClean="0"/>
          </a:p>
          <a:p>
            <a:pPr lvl="1"/>
            <a:r>
              <a:rPr lang="en-US" dirty="0" smtClean="0"/>
              <a:t>No need to care about data loss due to hardware damage</a:t>
            </a:r>
            <a:endParaRPr lang="en-US" dirty="0" smtClean="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Local Storage Power</a:t>
            </a:r>
            <a:endParaRPr lang="en-US" dirty="0"/>
          </a:p>
        </p:txBody>
      </p:sp>
      <p:pic>
        <p:nvPicPr>
          <p:cNvPr id="55298" name="Picture 2" descr="http://storageeffect.media.seagate.com/files/2010/07/digital_lockers_in_the_sky.jpg"/>
          <p:cNvPicPr>
            <a:picLocks noChangeAspect="1" noChangeArrowheads="1"/>
          </p:cNvPicPr>
          <p:nvPr/>
        </p:nvPicPr>
        <p:blipFill>
          <a:blip r:embed="rId1" cstate="print"/>
          <a:srcRect t="13333" b="8333"/>
          <a:stretch>
            <a:fillRect/>
          </a:stretch>
        </p:blipFill>
        <p:spPr bwMode="auto">
          <a:xfrm>
            <a:off x="2645048" y="4361688"/>
            <a:ext cx="3853904" cy="226771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14500"/>
                <a:gridCol w="2286000"/>
                <a:gridCol w="2476501"/>
              </a:tblGrid>
              <a:tr h="370840">
                <a:tc>
                  <a:txBody>
                    <a:bodyPr/>
                    <a:lstStyle/>
                    <a:p>
                      <a:endParaRPr lang="en-US" dirty="0"/>
                    </a:p>
                  </a:txBody>
                  <a:tcPr/>
                </a:tc>
                <a:tc>
                  <a:txBody>
                    <a:bodyPr/>
                    <a:lstStyle/>
                    <a:p>
                      <a:r>
                        <a:rPr lang="en-US" dirty="0" smtClean="0"/>
                        <a:t>Traditional</a:t>
                      </a:r>
                      <a:endParaRPr lang="en-US" dirty="0"/>
                    </a:p>
                  </a:txBody>
                  <a:tcPr/>
                </a:tc>
                <a:tc>
                  <a:txBody>
                    <a:bodyPr/>
                    <a:lstStyle/>
                    <a:p>
                      <a:r>
                        <a:rPr lang="en-US" dirty="0" smtClean="0"/>
                        <a:t>With</a:t>
                      </a:r>
                      <a:r>
                        <a:rPr lang="en-US" baseline="0" dirty="0" smtClean="0"/>
                        <a:t> Cloud Computing</a:t>
                      </a:r>
                      <a:endParaRPr lang="en-US" dirty="0"/>
                    </a:p>
                  </a:txBody>
                  <a:tcPr/>
                </a:tc>
              </a:tr>
              <a:tr h="370840">
                <a:tc>
                  <a:txBody>
                    <a:bodyPr/>
                    <a:lstStyle/>
                    <a:p>
                      <a:r>
                        <a:rPr lang="en-US" b="1" i="1" dirty="0" smtClean="0"/>
                        <a:t>Storage Space</a:t>
                      </a:r>
                      <a:endParaRPr lang="en-US" b="1" i="1" dirty="0"/>
                    </a:p>
                  </a:txBody>
                  <a:tcPr anchor="ctr"/>
                </a:tc>
                <a:tc>
                  <a:txBody>
                    <a:bodyPr/>
                    <a:lstStyle/>
                    <a:p>
                      <a:pPr algn="l"/>
                      <a:r>
                        <a:rPr lang="en-US" i="1" dirty="0" smtClean="0">
                          <a:solidFill>
                            <a:schemeClr val="tx1"/>
                          </a:solidFill>
                        </a:rPr>
                        <a:t>Limited to local disk</a:t>
                      </a:r>
                      <a:r>
                        <a:rPr lang="en-US" i="1" baseline="0" dirty="0" smtClean="0">
                          <a:solidFill>
                            <a:schemeClr val="tx1"/>
                          </a:solidFill>
                        </a:rPr>
                        <a:t>, may be under utilized</a:t>
                      </a:r>
                      <a:endParaRPr lang="en-US" i="1" dirty="0">
                        <a:solidFill>
                          <a:schemeClr val="tx1"/>
                        </a:solidFill>
                      </a:endParaRPr>
                    </a:p>
                  </a:txBody>
                  <a:tcPr anchor="ctr"/>
                </a:tc>
                <a:tc>
                  <a:txBody>
                    <a:bodyPr/>
                    <a:lstStyle/>
                    <a:p>
                      <a:pPr algn="l"/>
                      <a:r>
                        <a:rPr lang="en-US" i="1" dirty="0" smtClean="0">
                          <a:solidFill>
                            <a:schemeClr val="tx1"/>
                          </a:solidFill>
                        </a:rPr>
                        <a:t>Dynamically allocated on demand</a:t>
                      </a:r>
                      <a:endParaRPr lang="en-US" i="1" dirty="0">
                        <a:solidFill>
                          <a:schemeClr val="tx1"/>
                        </a:solidFill>
                      </a:endParaRPr>
                    </a:p>
                  </a:txBody>
                  <a:tcPr anchor="ctr"/>
                </a:tc>
              </a:tr>
              <a:tr h="370840">
                <a:tc>
                  <a:txBody>
                    <a:bodyPr/>
                    <a:lstStyle/>
                    <a:p>
                      <a:r>
                        <a:rPr lang="en-US" b="1" i="1" dirty="0" smtClean="0"/>
                        <a:t>Storage Data Consistency</a:t>
                      </a:r>
                      <a:endParaRPr lang="en-US" b="1" i="1" dirty="0"/>
                    </a:p>
                  </a:txBody>
                  <a:tcPr anchor="ctr"/>
                </a:tc>
                <a:tc>
                  <a:txBody>
                    <a:bodyPr/>
                    <a:lstStyle/>
                    <a:p>
                      <a:pPr algn="l"/>
                      <a:r>
                        <a:rPr lang="en-US" i="1" dirty="0" smtClean="0">
                          <a:solidFill>
                            <a:schemeClr val="tx1"/>
                          </a:solidFill>
                        </a:rPr>
                        <a:t>Difficult to</a:t>
                      </a:r>
                      <a:r>
                        <a:rPr lang="en-US" i="1" baseline="0" dirty="0" smtClean="0">
                          <a:solidFill>
                            <a:schemeClr val="tx1"/>
                          </a:solidFill>
                        </a:rPr>
                        <a:t> maintain data consistency</a:t>
                      </a:r>
                      <a:endParaRPr lang="en-US" i="1" dirty="0">
                        <a:solidFill>
                          <a:schemeClr val="tx1"/>
                        </a:solidFill>
                      </a:endParaRPr>
                    </a:p>
                  </a:txBody>
                  <a:tcPr anchor="ctr"/>
                </a:tc>
                <a:tc>
                  <a:txBody>
                    <a:bodyPr/>
                    <a:lstStyle/>
                    <a:p>
                      <a:pPr algn="l"/>
                      <a:r>
                        <a:rPr lang="en-US" i="1" dirty="0" smtClean="0">
                          <a:solidFill>
                            <a:schemeClr val="tx1"/>
                          </a:solidFill>
                        </a:rPr>
                        <a:t>Data consistency maintained by cloud</a:t>
                      </a:r>
                      <a:endParaRPr lang="en-US" i="1" dirty="0">
                        <a:solidFill>
                          <a:schemeClr val="tx1"/>
                        </a:solidFill>
                      </a:endParaRPr>
                    </a:p>
                  </a:txBody>
                  <a:tcPr anchor="ctr"/>
                </a:tc>
              </a:tr>
              <a:tr h="370840">
                <a:tc>
                  <a:txBody>
                    <a:bodyPr/>
                    <a:lstStyle/>
                    <a:p>
                      <a:r>
                        <a:rPr lang="en-US" b="1" i="1" dirty="0" smtClean="0"/>
                        <a:t>Availability</a:t>
                      </a:r>
                      <a:endParaRPr lang="en-US" b="1" i="1" dirty="0"/>
                    </a:p>
                  </a:txBody>
                  <a:tcPr anchor="ctr"/>
                </a:tc>
                <a:tc>
                  <a:txBody>
                    <a:bodyPr/>
                    <a:lstStyle/>
                    <a:p>
                      <a:pPr algn="l"/>
                      <a:r>
                        <a:rPr lang="en-US" i="1" dirty="0" smtClean="0">
                          <a:solidFill>
                            <a:schemeClr val="tx1"/>
                          </a:solidFill>
                        </a:rPr>
                        <a:t>Regular user</a:t>
                      </a:r>
                      <a:r>
                        <a:rPr lang="en-US" i="1" baseline="0" dirty="0" smtClean="0">
                          <a:solidFill>
                            <a:schemeClr val="tx1"/>
                          </a:solidFill>
                        </a:rPr>
                        <a:t> </a:t>
                      </a:r>
                      <a:r>
                        <a:rPr lang="en-US" i="1" dirty="0" smtClean="0">
                          <a:solidFill>
                            <a:schemeClr val="tx1"/>
                          </a:solidFill>
                        </a:rPr>
                        <a:t>backup</a:t>
                      </a:r>
                      <a:endParaRPr lang="en-US" i="1" dirty="0">
                        <a:solidFill>
                          <a:schemeClr val="tx1"/>
                        </a:solidFill>
                      </a:endParaRPr>
                    </a:p>
                  </a:txBody>
                  <a:tcPr anchor="ctr"/>
                </a:tc>
                <a:tc>
                  <a:txBody>
                    <a:bodyPr/>
                    <a:lstStyle/>
                    <a:p>
                      <a:pPr algn="l"/>
                      <a:r>
                        <a:rPr lang="en-US" i="1" dirty="0" smtClean="0">
                          <a:solidFill>
                            <a:schemeClr val="tx1"/>
                          </a:solidFill>
                        </a:rPr>
                        <a:t>Cloud service guarantee</a:t>
                      </a:r>
                      <a:endParaRPr lang="en-US" i="1" dirty="0">
                        <a:solidFill>
                          <a:schemeClr val="tx1"/>
                        </a:solidFill>
                      </a:endParaRPr>
                    </a:p>
                  </a:txBody>
                  <a:tcPr anchor="ctr"/>
                </a:tc>
              </a:tr>
            </a:tbl>
          </a:graphicData>
        </a:graphic>
      </p:graphicFrame>
      <p:sp>
        <p:nvSpPr>
          <p:cNvPr id="6" name="Content Placeholder 2"/>
          <p:cNvSpPr>
            <a:spLocks noGrp="1"/>
          </p:cNvSpPr>
          <p:nvPr>
            <p:ph idx="1"/>
          </p:nvPr>
        </p:nvSpPr>
        <p:spPr>
          <a:xfrm>
            <a:off x="457200" y="1600201"/>
            <a:ext cx="8229600" cy="533400"/>
          </a:xfrm>
        </p:spPr>
        <p:txBody>
          <a:bodyPr/>
          <a:lstStyle/>
          <a:p>
            <a:r>
              <a:rPr lang="en-US" dirty="0" smtClean="0"/>
              <a:t>What dose cloud computing achieve ?</a:t>
            </a:r>
            <a:endParaRPr lang="en-US" dirty="0" smtClean="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Variety of End Devices</a:t>
            </a:r>
            <a:endParaRPr lang="en-US" dirty="0"/>
          </a:p>
        </p:txBody>
      </p:sp>
      <p:sp>
        <p:nvSpPr>
          <p:cNvPr id="3" name="Content Placeholder 2"/>
          <p:cNvSpPr>
            <a:spLocks noGrp="1"/>
          </p:cNvSpPr>
          <p:nvPr>
            <p:ph idx="1"/>
          </p:nvPr>
        </p:nvSpPr>
        <p:spPr/>
        <p:txBody>
          <a:bodyPr/>
          <a:lstStyle/>
          <a:p>
            <a:r>
              <a:rPr lang="en-US" dirty="0" smtClean="0"/>
              <a:t>Traditional computing resource :</a:t>
            </a:r>
            <a:endParaRPr lang="en-US" dirty="0" smtClean="0"/>
          </a:p>
          <a:p>
            <a:pPr lvl="1"/>
            <a:r>
              <a:rPr lang="en-US" dirty="0" smtClean="0"/>
              <a:t>One can connect to the Internet by personal computer</a:t>
            </a:r>
            <a:endParaRPr lang="en-US" dirty="0" smtClean="0"/>
          </a:p>
          <a:p>
            <a:pPr lvl="1"/>
            <a:r>
              <a:rPr lang="en-US" dirty="0" smtClean="0"/>
              <a:t>Only personal computer can deliver reasonable computing power</a:t>
            </a:r>
            <a:endParaRPr lang="en-US" dirty="0" smtClean="0"/>
          </a:p>
          <a:p>
            <a:pPr lvl="1"/>
            <a:r>
              <a:rPr lang="en-US" dirty="0" smtClean="0"/>
              <a:t>Small devices cannot perform incentive computation due to their power and hardware limitation</a:t>
            </a:r>
            <a:br>
              <a:rPr lang="en-US" dirty="0" smtClean="0"/>
            </a:br>
            <a:endParaRPr lang="en-US" dirty="0" smtClean="0"/>
          </a:p>
          <a:p>
            <a:r>
              <a:rPr lang="en-US" dirty="0" smtClean="0"/>
              <a:t>Some drawbacks :</a:t>
            </a:r>
            <a:endParaRPr lang="en-US" dirty="0" smtClean="0"/>
          </a:p>
          <a:p>
            <a:pPr lvl="1"/>
            <a:r>
              <a:rPr lang="en-US" dirty="0" smtClean="0"/>
              <a:t>Computing power is not portable</a:t>
            </a:r>
            <a:endParaRPr lang="en-US" dirty="0" smtClean="0"/>
          </a:p>
          <a:p>
            <a:pPr lvl="1"/>
            <a:r>
              <a:rPr lang="en-US" dirty="0" smtClean="0"/>
              <a:t>Small devices can only perform simplified works</a:t>
            </a:r>
            <a:endParaRPr lang="en-US" dirty="0"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Variety of End Devices</a:t>
            </a:r>
            <a:endParaRPr lang="en-US" dirty="0"/>
          </a:p>
        </p:txBody>
      </p:sp>
      <p:sp>
        <p:nvSpPr>
          <p:cNvPr id="3" name="Content Placeholder 2"/>
          <p:cNvSpPr>
            <a:spLocks noGrp="1"/>
          </p:cNvSpPr>
          <p:nvPr>
            <p:ph idx="1"/>
          </p:nvPr>
        </p:nvSpPr>
        <p:spPr>
          <a:xfrm>
            <a:off x="457200" y="1600200"/>
            <a:ext cx="8458200" cy="4525963"/>
          </a:xfrm>
        </p:spPr>
        <p:txBody>
          <a:bodyPr/>
          <a:lstStyle/>
          <a:p>
            <a:r>
              <a:rPr lang="en-US" dirty="0" smtClean="0"/>
              <a:t>Devices collaborate with Cloud services :</a:t>
            </a:r>
            <a:endParaRPr lang="en-US" dirty="0" smtClean="0"/>
          </a:p>
          <a:p>
            <a:pPr lvl="1"/>
            <a:r>
              <a:rPr lang="en-US" dirty="0" smtClean="0"/>
              <a:t>Device connects to the Internet through wireless network</a:t>
            </a:r>
            <a:endParaRPr lang="en-US" dirty="0" smtClean="0"/>
          </a:p>
          <a:p>
            <a:pPr lvl="1"/>
            <a:r>
              <a:rPr lang="en-US" dirty="0" smtClean="0"/>
              <a:t>Device accesses cloud services through web service interface</a:t>
            </a:r>
            <a:endParaRPr lang="en-US" dirty="0" smtClean="0"/>
          </a:p>
          <a:p>
            <a:pPr lvl="1"/>
            <a:r>
              <a:rPr lang="en-US" dirty="0" smtClean="0"/>
              <a:t>Device sends computing incentive jobs into cloud and wait for results</a:t>
            </a:r>
            <a:br>
              <a:rPr lang="en-US" dirty="0" smtClean="0"/>
            </a:br>
            <a:endParaRPr lang="en-US" dirty="0" smtClean="0"/>
          </a:p>
          <a:p>
            <a:r>
              <a:rPr lang="en-US" dirty="0" smtClean="0"/>
              <a:t>Some benefits :</a:t>
            </a:r>
            <a:endParaRPr lang="en-US" dirty="0" smtClean="0"/>
          </a:p>
          <a:p>
            <a:pPr lvl="1"/>
            <a:r>
              <a:rPr lang="en-US" dirty="0" smtClean="0"/>
              <a:t>User can easily access cloud service through small devices</a:t>
            </a:r>
            <a:endParaRPr lang="en-US" dirty="0" smtClean="0"/>
          </a:p>
          <a:p>
            <a:pPr lvl="1"/>
            <a:r>
              <a:rPr lang="en-US" dirty="0" smtClean="0"/>
              <a:t>User can access almost unlimited computing power anywhere</a:t>
            </a:r>
            <a:endParaRPr lang="en-US" dirty="0" smtClean="0"/>
          </a:p>
          <a:p>
            <a:pPr lvl="1"/>
            <a:r>
              <a:rPr lang="en-US" dirty="0" smtClean="0"/>
              <a:t>Small devices can be intelligently managed through cloud</a:t>
            </a:r>
            <a:endParaRPr lang="en-US"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a:bodyPr>
          <a:lstStyle/>
          <a:p>
            <a:r>
              <a:rPr lang="en-US" dirty="0" smtClean="0"/>
              <a:t>Definition from </a:t>
            </a:r>
            <a:r>
              <a:rPr lang="en-US" b="1" i="1" dirty="0" smtClean="0"/>
              <a:t>Berkeley</a:t>
            </a:r>
            <a:endParaRPr lang="en-US" b="1" i="1" dirty="0" smtClean="0"/>
          </a:p>
          <a:p>
            <a:pPr lvl="1"/>
            <a:r>
              <a:rPr lang="en-US" dirty="0" smtClean="0"/>
              <a:t>Cloud Computing refers to both the applications delivered as services over the Internet and the hardware and systems software in the datacenters that provide those services.</a:t>
            </a:r>
            <a:endParaRPr lang="en-US" dirty="0" smtClean="0"/>
          </a:p>
          <a:p>
            <a:pPr lvl="1"/>
            <a:r>
              <a:rPr lang="en-US" dirty="0" smtClean="0"/>
              <a:t>The services themselves have long been referred to as Software as a Service (</a:t>
            </a:r>
            <a:r>
              <a:rPr lang="en-US" dirty="0" err="1" smtClean="0"/>
              <a:t>SaaS</a:t>
            </a:r>
            <a:r>
              <a:rPr lang="en-US" dirty="0" smtClean="0"/>
              <a:t>), so we use that term. The datacenter hardware and software is what we will call a</a:t>
            </a:r>
            <a:br>
              <a:rPr lang="en-US" dirty="0" smtClean="0"/>
            </a:br>
            <a:r>
              <a:rPr lang="en-US" dirty="0" smtClean="0"/>
              <a:t>Cloud.</a:t>
            </a:r>
            <a:endParaRPr lang="en-US" dirty="0" smtClean="0"/>
          </a:p>
          <a:p>
            <a:pPr lvl="1"/>
            <a:r>
              <a:rPr lang="en-US" dirty="0" smtClean="0"/>
              <a:t>When a Cloud is made available</a:t>
            </a:r>
            <a:br>
              <a:rPr lang="en-US" dirty="0" smtClean="0"/>
            </a:br>
            <a:r>
              <a:rPr lang="en-US" dirty="0" smtClean="0"/>
              <a:t> in a pay-as-you-go manner to the</a:t>
            </a:r>
            <a:br>
              <a:rPr lang="en-US" dirty="0" smtClean="0"/>
            </a:br>
            <a:r>
              <a:rPr lang="en-US" dirty="0" smtClean="0"/>
              <a:t>public…… The service being sold is</a:t>
            </a:r>
            <a:br>
              <a:rPr lang="en-US" dirty="0" smtClean="0"/>
            </a:br>
            <a:r>
              <a:rPr lang="en-US" dirty="0" smtClean="0"/>
              <a:t>Utility Computing.</a:t>
            </a:r>
            <a:endParaRPr lang="en-US" dirty="0" smtClean="0"/>
          </a:p>
        </p:txBody>
      </p:sp>
      <p:sp>
        <p:nvSpPr>
          <p:cNvPr id="7" name="Content Placeholder 2"/>
          <p:cNvSpPr txBox="1"/>
          <p:nvPr/>
        </p:nvSpPr>
        <p:spPr>
          <a:xfrm>
            <a:off x="457200" y="1600200"/>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anose="020B0604020202020204" pitchFamily="34" charset="0"/>
              <a:buChar char="•"/>
              <a:defRPr/>
            </a:pPr>
            <a:r>
              <a:rPr kumimoji="0" lang="en-US" sz="2400" b="0" i="0" u="none" strike="noStrike" kern="1200" cap="none" spc="0" normalizeH="0" baseline="0" noProof="0" dirty="0" smtClean="0">
                <a:ln>
                  <a:noFill/>
                </a:ln>
                <a:solidFill>
                  <a:schemeClr val="tx2">
                    <a:lumMod val="75000"/>
                  </a:schemeClr>
                </a:solidFill>
                <a:effectLst/>
                <a:uLnTx/>
                <a:uFillTx/>
                <a:latin typeface="Cambria" panose="02040503050406030204" pitchFamily="18" charset="0"/>
                <a:ea typeface="+mn-ea"/>
                <a:cs typeface="+mn-cs"/>
              </a:rPr>
              <a:t>Definition from </a:t>
            </a:r>
            <a:r>
              <a:rPr kumimoji="0" lang="en-US" sz="2400" b="1" i="1" u="none" strike="noStrike" kern="1200" cap="none" spc="0" normalizeH="0" baseline="0" noProof="0" dirty="0" smtClean="0">
                <a:ln>
                  <a:noFill/>
                </a:ln>
                <a:solidFill>
                  <a:schemeClr val="tx2">
                    <a:lumMod val="75000"/>
                  </a:schemeClr>
                </a:solidFill>
                <a:effectLst/>
                <a:uLnTx/>
                <a:uFillTx/>
                <a:latin typeface="Cambria" panose="02040503050406030204" pitchFamily="18" charset="0"/>
                <a:ea typeface="+mn-ea"/>
                <a:cs typeface="+mn-cs"/>
              </a:rPr>
              <a:t>Berkeley</a:t>
            </a:r>
            <a:endParaRPr kumimoji="0" lang="en-US" sz="2400" b="1" i="1" u="none" strike="noStrike" kern="1200" cap="none" spc="0" normalizeH="0" baseline="0" noProof="0" dirty="0" smtClean="0">
              <a:ln>
                <a:noFill/>
              </a:ln>
              <a:solidFill>
                <a:schemeClr val="tx2">
                  <a:lumMod val="75000"/>
                </a:schemeClr>
              </a:solidFill>
              <a:effectLst/>
              <a:uLnTx/>
              <a:uFillTx/>
              <a:latin typeface="Cambria" panose="02040503050406030204"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anose="05000000000000000000" pitchFamily="2" charset="2"/>
              <a:buChar char="§"/>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Cloud Computing refers to both the applications </a:t>
            </a:r>
            <a:r>
              <a:rPr kumimoji="0" lang="en-US" sz="2000" b="1" i="0" u="none" strike="noStrike" kern="1200" cap="none" spc="0" normalizeH="0" baseline="0" noProof="0" dirty="0" smtClean="0">
                <a:ln>
                  <a:noFill/>
                </a:ln>
                <a:solidFill>
                  <a:srgbClr val="C00000"/>
                </a:solidFill>
                <a:effectLst/>
                <a:uLnTx/>
                <a:uFillTx/>
                <a:latin typeface="Cambria" panose="02040503050406030204" pitchFamily="18" charset="0"/>
                <a:ea typeface="+mn-ea"/>
                <a:cs typeface="+mn-cs"/>
              </a:rPr>
              <a:t>delivered as services over the Internet </a:t>
            </a: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and the hardware and systems software in the datacenters that provide those services.</a:t>
            </a:r>
            <a:endPar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anose="05000000000000000000" pitchFamily="2" charset="2"/>
              <a:buChar char="§"/>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The services themselves have long been referred to as</a:t>
            </a:r>
            <a:r>
              <a:rPr kumimoji="0" lang="en-US" sz="2000" b="1" i="0" u="none" strike="noStrike" kern="1200" cap="none" spc="0" normalizeH="0" baseline="0" noProof="0" dirty="0" smtClean="0">
                <a:ln>
                  <a:noFill/>
                </a:ln>
                <a:solidFill>
                  <a:srgbClr val="C00000"/>
                </a:solidFill>
                <a:effectLst/>
                <a:uLnTx/>
                <a:uFillTx/>
                <a:latin typeface="Cambria" panose="02040503050406030204" pitchFamily="18" charset="0"/>
                <a:ea typeface="+mn-ea"/>
                <a:cs typeface="+mn-cs"/>
              </a:rPr>
              <a:t> Software as a Service (</a:t>
            </a:r>
            <a:r>
              <a:rPr kumimoji="0" lang="en-US" sz="2000" b="1" i="0" u="none" strike="noStrike" kern="1200" cap="none" spc="0" normalizeH="0" baseline="0" noProof="0" dirty="0" err="1" smtClean="0">
                <a:ln>
                  <a:noFill/>
                </a:ln>
                <a:solidFill>
                  <a:srgbClr val="C00000"/>
                </a:solidFill>
                <a:effectLst/>
                <a:uLnTx/>
                <a:uFillTx/>
                <a:latin typeface="Cambria" panose="02040503050406030204" pitchFamily="18" charset="0"/>
                <a:ea typeface="+mn-ea"/>
                <a:cs typeface="+mn-cs"/>
              </a:rPr>
              <a:t>SaaS</a:t>
            </a:r>
            <a:r>
              <a:rPr kumimoji="0" lang="en-US" sz="2000" b="1" i="0" u="none" strike="noStrike" kern="1200" cap="none" spc="0" normalizeH="0" baseline="0" noProof="0" dirty="0" smtClean="0">
                <a:ln>
                  <a:noFill/>
                </a:ln>
                <a:solidFill>
                  <a:srgbClr val="C00000"/>
                </a:solidFill>
                <a:effectLst/>
                <a:uLnTx/>
                <a:uFillTx/>
                <a:latin typeface="Cambria" panose="02040503050406030204" pitchFamily="18" charset="0"/>
                <a:ea typeface="+mn-ea"/>
                <a:cs typeface="+mn-cs"/>
              </a:rPr>
              <a:t>)</a:t>
            </a: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 so we use that term. The datacenter hardware and software is what we will call a</a:t>
            </a:r>
            <a:b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b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Cloud.</a:t>
            </a:r>
            <a:endPar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anose="05000000000000000000" pitchFamily="2" charset="2"/>
              <a:buChar char="§"/>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When a Cloud is made available</a:t>
            </a:r>
            <a:b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b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 in a </a:t>
            </a:r>
            <a:r>
              <a:rPr kumimoji="0" lang="en-US" sz="2000" b="1" i="0" u="none" strike="noStrike" kern="1200" cap="none" spc="0" normalizeH="0" baseline="0" noProof="0" dirty="0" smtClean="0">
                <a:ln>
                  <a:noFill/>
                </a:ln>
                <a:solidFill>
                  <a:srgbClr val="C00000"/>
                </a:solidFill>
                <a:effectLst/>
                <a:uLnTx/>
                <a:uFillTx/>
                <a:latin typeface="Cambria" panose="02040503050406030204" pitchFamily="18" charset="0"/>
                <a:ea typeface="+mn-ea"/>
                <a:cs typeface="+mn-cs"/>
              </a:rPr>
              <a:t>pay-as-you-go</a:t>
            </a: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 manner to the</a:t>
            </a:r>
            <a:b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b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public…… The service being sold is</a:t>
            </a:r>
            <a:b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br>
            <a:r>
              <a:rPr kumimoji="0" lang="en-US" sz="2000" b="1" i="0" u="none" strike="noStrike" kern="1200" cap="none" spc="0" normalizeH="0" baseline="0" noProof="0" dirty="0" smtClean="0">
                <a:ln>
                  <a:noFill/>
                </a:ln>
                <a:solidFill>
                  <a:srgbClr val="C00000"/>
                </a:solidFill>
                <a:effectLst/>
                <a:uLnTx/>
                <a:uFillTx/>
                <a:latin typeface="Cambria" panose="02040503050406030204" pitchFamily="18" charset="0"/>
                <a:ea typeface="+mn-ea"/>
                <a:cs typeface="+mn-cs"/>
              </a:rPr>
              <a:t>Utility Computing</a:t>
            </a: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a:t>
            </a:r>
            <a:endPar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endParaRPr>
          </a:p>
        </p:txBody>
      </p:sp>
      <p:sp>
        <p:nvSpPr>
          <p:cNvPr id="2" name="Title 1"/>
          <p:cNvSpPr>
            <a:spLocks noGrp="1"/>
          </p:cNvSpPr>
          <p:nvPr>
            <p:ph type="title"/>
          </p:nvPr>
        </p:nvSpPr>
        <p:spPr/>
        <p:txBody>
          <a:bodyPr/>
          <a:lstStyle/>
          <a:p>
            <a:r>
              <a:rPr lang="en-US" dirty="0" smtClean="0"/>
              <a:t>Cloud Definitions</a:t>
            </a:r>
            <a:endParaRPr lang="en-US" dirty="0"/>
          </a:p>
        </p:txBody>
      </p:sp>
      <p:pic>
        <p:nvPicPr>
          <p:cNvPr id="2052" name="Picture 4" descr="http://cloudtp.com/images/Crossing%20Bridge%20to%20Cloud%20Computing.jpg"/>
          <p:cNvPicPr>
            <a:picLocks noChangeAspect="1" noChangeArrowheads="1"/>
          </p:cNvPicPr>
          <p:nvPr/>
        </p:nvPicPr>
        <p:blipFill>
          <a:blip r:embed="rId1" cstate="print"/>
          <a:srcRect/>
          <a:stretch>
            <a:fillRect/>
          </a:stretch>
        </p:blipFill>
        <p:spPr bwMode="auto">
          <a:xfrm>
            <a:off x="5105400" y="3771900"/>
            <a:ext cx="3810000" cy="2857500"/>
          </a:xfrm>
          <a:prstGeom prst="roundRect">
            <a:avLst>
              <a:gd name="adj" fmla="val 4096"/>
            </a:avLst>
          </a:prstGeom>
          <a:noFill/>
          <a:effectLst>
            <a:outerShdw blurRad="63500" sx="102000" sy="102000" algn="c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Variety of End Devices</a:t>
            </a:r>
            <a:endParaRPr lang="en-US" dirty="0"/>
          </a:p>
        </p:txBody>
      </p:sp>
      <p:pic>
        <p:nvPicPr>
          <p:cNvPr id="58372" name="Picture 4" descr="http://farm3.static.flickr.com/2501/4123373317_52a5f28d48_z.jpg?zz=1"/>
          <p:cNvPicPr>
            <a:picLocks noChangeAspect="1" noChangeArrowheads="1"/>
          </p:cNvPicPr>
          <p:nvPr/>
        </p:nvPicPr>
        <p:blipFill>
          <a:blip r:embed="rId1" cstate="print"/>
          <a:srcRect t="34999" b="3333"/>
          <a:stretch>
            <a:fillRect/>
          </a:stretch>
        </p:blipFill>
        <p:spPr bwMode="auto">
          <a:xfrm>
            <a:off x="1935892" y="4243387"/>
            <a:ext cx="5074508" cy="234696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6" name="Table 5"/>
          <p:cNvGraphicFramePr>
            <a:graphicFrameLocks noGrp="1"/>
          </p:cNvGraphicFramePr>
          <p:nvPr/>
        </p:nvGraphicFramePr>
        <p:xfrm>
          <a:off x="1333500" y="2133600"/>
          <a:ext cx="6477001" cy="1925320"/>
        </p:xfrm>
        <a:graphic>
          <a:graphicData uri="http://schemas.openxmlformats.org/drawingml/2006/table">
            <a:tbl>
              <a:tblPr firstRow="1" bandRow="1">
                <a:tableStyleId>{7DF18680-E054-41AD-8BC1-D1AEF772440D}</a:tableStyleId>
              </a:tblPr>
              <a:tblGrid>
                <a:gridCol w="1638300"/>
                <a:gridCol w="2286000"/>
                <a:gridCol w="2552701"/>
              </a:tblGrid>
              <a:tr h="370840">
                <a:tc>
                  <a:txBody>
                    <a:bodyPr/>
                    <a:lstStyle/>
                    <a:p>
                      <a:endParaRPr lang="en-US" dirty="0"/>
                    </a:p>
                  </a:txBody>
                  <a:tcPr/>
                </a:tc>
                <a:tc>
                  <a:txBody>
                    <a:bodyPr/>
                    <a:lstStyle/>
                    <a:p>
                      <a:r>
                        <a:rPr lang="en-US" dirty="0" smtClean="0"/>
                        <a:t>Traditional</a:t>
                      </a:r>
                      <a:endParaRPr lang="en-US" dirty="0"/>
                    </a:p>
                  </a:txBody>
                  <a:tcPr/>
                </a:tc>
                <a:tc>
                  <a:txBody>
                    <a:bodyPr/>
                    <a:lstStyle/>
                    <a:p>
                      <a:r>
                        <a:rPr lang="en-US" dirty="0" smtClean="0"/>
                        <a:t>With</a:t>
                      </a:r>
                      <a:r>
                        <a:rPr lang="en-US" baseline="0" dirty="0" smtClean="0"/>
                        <a:t> Cloud Computing</a:t>
                      </a:r>
                      <a:endParaRPr lang="en-US" dirty="0"/>
                    </a:p>
                  </a:txBody>
                  <a:tcPr/>
                </a:tc>
              </a:tr>
              <a:tr h="370840">
                <a:tc>
                  <a:txBody>
                    <a:bodyPr/>
                    <a:lstStyle/>
                    <a:p>
                      <a:r>
                        <a:rPr lang="en-US" b="1" i="1" dirty="0" smtClean="0"/>
                        <a:t>Computing Power</a:t>
                      </a:r>
                      <a:endParaRPr lang="en-US" b="1" i="1" dirty="0"/>
                    </a:p>
                  </a:txBody>
                  <a:tcPr anchor="ctr"/>
                </a:tc>
                <a:tc>
                  <a:txBody>
                    <a:bodyPr/>
                    <a:lstStyle/>
                    <a:p>
                      <a:pPr algn="l"/>
                      <a:r>
                        <a:rPr lang="en-US" i="1" dirty="0" smtClean="0">
                          <a:solidFill>
                            <a:schemeClr val="tx1"/>
                          </a:solidFill>
                        </a:rPr>
                        <a:t>Only</a:t>
                      </a:r>
                      <a:r>
                        <a:rPr lang="en-US" i="1" baseline="0" dirty="0" smtClean="0">
                          <a:solidFill>
                            <a:schemeClr val="tx1"/>
                          </a:solidFill>
                        </a:rPr>
                        <a:t> accessed through desktop computer</a:t>
                      </a:r>
                      <a:endParaRPr lang="en-US" i="1" dirty="0">
                        <a:solidFill>
                          <a:schemeClr val="tx1"/>
                        </a:solidFill>
                      </a:endParaRPr>
                    </a:p>
                  </a:txBody>
                  <a:tcPr anchor="ctr"/>
                </a:tc>
                <a:tc>
                  <a:txBody>
                    <a:bodyPr/>
                    <a:lstStyle/>
                    <a:p>
                      <a:pPr algn="l"/>
                      <a:r>
                        <a:rPr lang="en-US" i="1" dirty="0" smtClean="0">
                          <a:solidFill>
                            <a:schemeClr val="tx1"/>
                          </a:solidFill>
                        </a:rPr>
                        <a:t>Accessed</a:t>
                      </a:r>
                      <a:r>
                        <a:rPr lang="en-US" i="1" baseline="0" dirty="0" smtClean="0">
                          <a:solidFill>
                            <a:schemeClr val="tx1"/>
                          </a:solidFill>
                        </a:rPr>
                        <a:t> through small smart devices</a:t>
                      </a:r>
                      <a:endParaRPr lang="en-US" i="1" dirty="0">
                        <a:solidFill>
                          <a:schemeClr val="tx1"/>
                        </a:solidFill>
                      </a:endParaRPr>
                    </a:p>
                  </a:txBody>
                  <a:tcPr anchor="ctr"/>
                </a:tc>
              </a:tr>
              <a:tr h="370840">
                <a:tc>
                  <a:txBody>
                    <a:bodyPr/>
                    <a:lstStyle/>
                    <a:p>
                      <a:r>
                        <a:rPr lang="en-US" b="1" i="1" dirty="0" smtClean="0"/>
                        <a:t>Small</a:t>
                      </a:r>
                      <a:r>
                        <a:rPr lang="en-US" b="1" i="1" baseline="0" dirty="0" smtClean="0"/>
                        <a:t> Device Intelligence</a:t>
                      </a:r>
                      <a:endParaRPr lang="en-US" b="1" i="1" dirty="0"/>
                    </a:p>
                  </a:txBody>
                  <a:tcPr anchor="ctr"/>
                </a:tc>
                <a:tc>
                  <a:txBody>
                    <a:bodyPr/>
                    <a:lstStyle/>
                    <a:p>
                      <a:pPr algn="l"/>
                      <a:r>
                        <a:rPr lang="en-US" i="1" dirty="0" smtClean="0">
                          <a:solidFill>
                            <a:schemeClr val="tx1"/>
                          </a:solidFill>
                        </a:rPr>
                        <a:t>Functionalities</a:t>
                      </a:r>
                      <a:r>
                        <a:rPr lang="en-US" i="1" baseline="0" dirty="0" smtClean="0">
                          <a:solidFill>
                            <a:schemeClr val="tx1"/>
                          </a:solidFill>
                        </a:rPr>
                        <a:t> was limited due to their power consumption</a:t>
                      </a:r>
                      <a:endParaRPr lang="en-US" i="1" dirty="0">
                        <a:solidFill>
                          <a:schemeClr val="tx1"/>
                        </a:solidFill>
                      </a:endParaRPr>
                    </a:p>
                  </a:txBody>
                  <a:tcPr anchor="ctr"/>
                </a:tc>
                <a:tc>
                  <a:txBody>
                    <a:bodyPr/>
                    <a:lstStyle/>
                    <a:p>
                      <a:pPr algn="l"/>
                      <a:r>
                        <a:rPr lang="en-US" i="1" dirty="0" smtClean="0">
                          <a:solidFill>
                            <a:schemeClr val="tx1"/>
                          </a:solidFill>
                        </a:rPr>
                        <a:t>Shift</a:t>
                      </a:r>
                      <a:r>
                        <a:rPr lang="en-US" i="1" baseline="0" dirty="0" smtClean="0">
                          <a:solidFill>
                            <a:schemeClr val="tx1"/>
                          </a:solidFill>
                        </a:rPr>
                        <a:t> computing incentive jobs into cloud, and then wait for results</a:t>
                      </a:r>
                      <a:endParaRPr lang="en-US" i="1" dirty="0">
                        <a:solidFill>
                          <a:schemeClr val="tx1"/>
                        </a:solidFill>
                      </a:endParaRPr>
                    </a:p>
                  </a:txBody>
                  <a:tcPr anchor="ctr"/>
                </a:tc>
              </a:tr>
            </a:tbl>
          </a:graphicData>
        </a:graphic>
      </p:graphicFrame>
      <p:sp>
        <p:nvSpPr>
          <p:cNvPr id="7" name="Content Placeholder 2"/>
          <p:cNvSpPr>
            <a:spLocks noGrp="1"/>
          </p:cNvSpPr>
          <p:nvPr>
            <p:ph idx="1"/>
          </p:nvPr>
        </p:nvSpPr>
        <p:spPr>
          <a:xfrm>
            <a:off x="457200" y="1600201"/>
            <a:ext cx="8229600" cy="533400"/>
          </a:xfrm>
        </p:spPr>
        <p:txBody>
          <a:bodyPr/>
          <a:lstStyle/>
          <a:p>
            <a:r>
              <a:rPr lang="en-US" dirty="0" smtClean="0"/>
              <a:t>What dose cloud computing achieve ?</a:t>
            </a:r>
            <a:endParaRPr lang="en-US" dirty="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a:buClr>
                <a:schemeClr val="bg1">
                  <a:lumMod val="75000"/>
                </a:schemeClr>
              </a:buClr>
            </a:pPr>
            <a:r>
              <a:rPr lang="en-US" dirty="0" smtClean="0">
                <a:solidFill>
                  <a:schemeClr val="bg1">
                    <a:lumMod val="75000"/>
                  </a:schemeClr>
                </a:solidFill>
              </a:rPr>
              <a:t>What is Cloud Computing ?</a:t>
            </a:r>
            <a:endParaRPr lang="en-US" dirty="0" smtClean="0">
              <a:solidFill>
                <a:schemeClr val="bg1">
                  <a:lumMod val="75000"/>
                </a:schemeClr>
              </a:solidFill>
            </a:endParaRPr>
          </a:p>
          <a:p>
            <a:pPr lvl="1">
              <a:buClr>
                <a:schemeClr val="bg1">
                  <a:lumMod val="75000"/>
                </a:schemeClr>
              </a:buClr>
            </a:pPr>
            <a:r>
              <a:rPr lang="en-US" dirty="0" smtClean="0">
                <a:solidFill>
                  <a:schemeClr val="bg1">
                    <a:lumMod val="75000"/>
                  </a:schemeClr>
                </a:solidFill>
              </a:rPr>
              <a:t>Different perspectives</a:t>
            </a:r>
            <a:endParaRPr lang="en-US" dirty="0" smtClean="0">
              <a:solidFill>
                <a:schemeClr val="bg1">
                  <a:lumMod val="75000"/>
                </a:schemeClr>
              </a:solidFill>
            </a:endParaRPr>
          </a:p>
          <a:p>
            <a:pPr lvl="1">
              <a:buClr>
                <a:schemeClr val="bg1">
                  <a:lumMod val="75000"/>
                </a:schemeClr>
              </a:buClr>
            </a:pPr>
            <a:r>
              <a:rPr lang="en-US" dirty="0" smtClean="0">
                <a:solidFill>
                  <a:schemeClr val="bg1">
                    <a:lumMod val="75000"/>
                  </a:schemeClr>
                </a:solidFill>
              </a:rPr>
              <a:t>Properties and characteristics</a:t>
            </a:r>
            <a:endParaRPr lang="en-US" dirty="0" smtClean="0">
              <a:solidFill>
                <a:schemeClr val="bg1">
                  <a:lumMod val="75000"/>
                </a:schemeClr>
              </a:solidFill>
            </a:endParaRPr>
          </a:p>
          <a:p>
            <a:pPr lvl="1">
              <a:buClr>
                <a:schemeClr val="bg1">
                  <a:lumMod val="75000"/>
                </a:schemeClr>
              </a:buClr>
            </a:pPr>
            <a:r>
              <a:rPr lang="en-US" dirty="0" smtClean="0">
                <a:solidFill>
                  <a:schemeClr val="bg1">
                    <a:lumMod val="75000"/>
                  </a:schemeClr>
                </a:solidFill>
              </a:rPr>
              <a:t>Benefits from cloud computing</a:t>
            </a:r>
            <a:endParaRPr lang="en-US" dirty="0" smtClean="0">
              <a:solidFill>
                <a:schemeClr val="bg1">
                  <a:lumMod val="75000"/>
                </a:schemeClr>
              </a:solidFill>
            </a:endParaRPr>
          </a:p>
          <a:p>
            <a:endParaRPr lang="en-US" dirty="0" smtClean="0"/>
          </a:p>
          <a:p>
            <a:r>
              <a:rPr lang="en-US" dirty="0" smtClean="0"/>
              <a:t>Service and deployment models</a:t>
            </a:r>
            <a:endParaRPr lang="en-US" dirty="0" smtClean="0"/>
          </a:p>
          <a:p>
            <a:pPr lvl="1"/>
            <a:r>
              <a:rPr lang="en-US" dirty="0" smtClean="0"/>
              <a:t>Three service models</a:t>
            </a:r>
            <a:endParaRPr lang="en-US" dirty="0" smtClean="0"/>
          </a:p>
          <a:p>
            <a:pPr lvl="1"/>
            <a:r>
              <a:rPr lang="en-US" dirty="0" smtClean="0"/>
              <a:t>Four deployment models</a:t>
            </a:r>
            <a:endParaRPr lang="en-US" dirty="0" smtClean="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Models</a:t>
            </a:r>
            <a:endParaRPr lang="en-US" dirty="0"/>
          </a:p>
        </p:txBody>
      </p:sp>
      <p:sp>
        <p:nvSpPr>
          <p:cNvPr id="3" name="Text Placeholder 2"/>
          <p:cNvSpPr>
            <a:spLocks noGrp="1"/>
          </p:cNvSpPr>
          <p:nvPr>
            <p:ph type="body" idx="1"/>
          </p:nvPr>
        </p:nvSpPr>
        <p:spPr/>
        <p:txBody>
          <a:bodyPr/>
          <a:lstStyle/>
          <a:p>
            <a:r>
              <a:rPr lang="en-US" dirty="0" smtClean="0">
                <a:solidFill>
                  <a:srgbClr val="C00000"/>
                </a:solidFill>
              </a:rPr>
              <a:t>Choose the service you need.</a:t>
            </a:r>
            <a:endParaRPr lang="en-US" dirty="0">
              <a:solidFill>
                <a:srgbClr val="C00000"/>
              </a:solidFill>
            </a:endParaRPr>
          </a:p>
        </p:txBody>
      </p:sp>
      <p:pic>
        <p:nvPicPr>
          <p:cNvPr id="84996" name="Picture 4" descr="http://www.wexla.com/images/service_concierge.jpg"/>
          <p:cNvPicPr>
            <a:picLocks noChangeAspect="1" noChangeArrowheads="1"/>
          </p:cNvPicPr>
          <p:nvPr/>
        </p:nvPicPr>
        <p:blipFill>
          <a:blip r:embed="rId1" cstate="print"/>
          <a:srcRect r="7570"/>
          <a:stretch>
            <a:fillRect/>
          </a:stretch>
        </p:blipFill>
        <p:spPr bwMode="auto">
          <a:xfrm flipH="1">
            <a:off x="2598754" y="381000"/>
            <a:ext cx="6164246" cy="31242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C:\Users\Andy\AppData\Local\Microsoft\Windows\Temporary Internet Files\Content.IE5\IBKPY4TO\MPj04422330000[1].jpg"/>
          <p:cNvPicPr>
            <a:picLocks noChangeAspect="1" noChangeArrowheads="1"/>
          </p:cNvPicPr>
          <p:nvPr/>
        </p:nvPicPr>
        <p:blipFill>
          <a:blip r:embed="rId1" cstate="print"/>
          <a:srcRect r="6587" b="6666"/>
          <a:stretch>
            <a:fillRect/>
          </a:stretch>
        </p:blipFill>
        <p:spPr bwMode="auto">
          <a:xfrm>
            <a:off x="5105400" y="1371600"/>
            <a:ext cx="3733800" cy="5341408"/>
          </a:xfrm>
          <a:prstGeom prst="roundRect">
            <a:avLst>
              <a:gd name="adj" fmla="val 603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1971769" y="228600"/>
            <a:ext cx="520046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 Simple Analogy</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Rectangle 4"/>
          <p:cNvSpPr/>
          <p:nvPr/>
        </p:nvSpPr>
        <p:spPr>
          <a:xfrm>
            <a:off x="457200" y="2360474"/>
            <a:ext cx="5791200" cy="1754326"/>
          </a:xfrm>
          <a:prstGeom prst="rect">
            <a:avLst/>
          </a:prstGeom>
          <a:noFill/>
        </p:spPr>
        <p:txBody>
          <a:bodyPr wrap="square" lIns="91440" tIns="45720" rIns="91440" bIns="45720">
            <a:spAutoFit/>
          </a:bodyPr>
          <a:lstStyle/>
          <a:p>
            <a:r>
              <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Say, you just moved to a city and you are looking for a place to live.</a:t>
            </a:r>
            <a:endPar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ndy\AppData\Local\Microsoft\Windows\Temporary Internet Files\Content.IE5\T087QNPU\MPj04225340000[1].jpg"/>
          <p:cNvPicPr>
            <a:picLocks noChangeAspect="1" noChangeArrowheads="1"/>
          </p:cNvPicPr>
          <p:nvPr/>
        </p:nvPicPr>
        <p:blipFill>
          <a:blip r:embed="rId1" cstate="print"/>
          <a:srcRect b="6836"/>
          <a:stretch>
            <a:fillRect/>
          </a:stretch>
        </p:blipFill>
        <p:spPr bwMode="auto">
          <a:xfrm>
            <a:off x="1828800" y="1219200"/>
            <a:ext cx="6908799" cy="5181600"/>
          </a:xfrm>
          <a:prstGeom prst="roundRect">
            <a:avLst>
              <a:gd name="adj" fmla="val 50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1417647" y="228600"/>
            <a:ext cx="6308715"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What is your choice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639076" y="4113074"/>
            <a:ext cx="4409990" cy="1754326"/>
          </a:xfrm>
          <a:prstGeom prst="rect">
            <a:avLst/>
          </a:prstGeom>
          <a:noFill/>
        </p:spPr>
        <p:txBody>
          <a:bodyPr wrap="none" lIns="91440" tIns="45720" rIns="91440" bIns="45720">
            <a:spAutoFit/>
          </a:bodyPr>
          <a:lstStyle/>
          <a:p>
            <a:r>
              <a:rPr lang="en-US" sz="3600" b="1" dirty="0" smtClean="0">
                <a:ln w="18415" cmpd="sng">
                  <a:solidFill>
                    <a:srgbClr val="FFFFFF"/>
                  </a:solidFill>
                  <a:prstDash val="solid"/>
                </a:ln>
                <a:effectLst>
                  <a:outerShdw blurRad="63500" dir="3600000" algn="tl" rotWithShape="0">
                    <a:srgbClr val="000000">
                      <a:alpha val="70000"/>
                    </a:srgbClr>
                  </a:outerShdw>
                </a:effectLst>
              </a:rPr>
              <a:t>Built a new house ?</a:t>
            </a:r>
            <a:endParaRPr lang="en-US" sz="3600" b="1" dirty="0" smtClean="0">
              <a:ln w="18415" cmpd="sng">
                <a:solidFill>
                  <a:srgbClr val="FFFFFF"/>
                </a:solidFill>
                <a:prstDash val="solid"/>
              </a:ln>
              <a:effectLst>
                <a:outerShdw blurRad="63500" dir="3600000" algn="tl" rotWithShape="0">
                  <a:srgbClr val="000000">
                    <a:alpha val="70000"/>
                  </a:srgbClr>
                </a:outerShdw>
              </a:effectLst>
            </a:endParaRPr>
          </a:p>
          <a:p>
            <a:r>
              <a:rPr lang="en-US" sz="3600" b="1" dirty="0" smtClean="0">
                <a:ln w="18415" cmpd="sng">
                  <a:solidFill>
                    <a:srgbClr val="FFFFFF"/>
                  </a:solidFill>
                  <a:prstDash val="solid"/>
                </a:ln>
                <a:effectLst>
                  <a:outerShdw blurRad="63500" dir="3600000" algn="tl" rotWithShape="0">
                    <a:srgbClr val="000000">
                      <a:alpha val="70000"/>
                    </a:srgbClr>
                  </a:outerShdw>
                </a:effectLst>
              </a:rPr>
              <a:t>Buy an empty house ?</a:t>
            </a:r>
            <a:endParaRPr lang="en-US" sz="3600" b="1" dirty="0" smtClean="0">
              <a:ln w="18415" cmpd="sng">
                <a:solidFill>
                  <a:srgbClr val="FFFFFF"/>
                </a:solidFill>
                <a:prstDash val="solid"/>
              </a:ln>
              <a:effectLst>
                <a:outerShdw blurRad="63500" dir="3600000" algn="tl" rotWithShape="0">
                  <a:srgbClr val="000000">
                    <a:alpha val="70000"/>
                  </a:srgbClr>
                </a:outerShdw>
              </a:effectLst>
            </a:endParaRPr>
          </a:p>
          <a:p>
            <a:r>
              <a:rPr lang="en-US" sz="3600" b="1" dirty="0" smtClean="0">
                <a:ln w="18415" cmpd="sng">
                  <a:solidFill>
                    <a:srgbClr val="FFFFFF"/>
                  </a:solidFill>
                  <a:prstDash val="solid"/>
                </a:ln>
                <a:effectLst>
                  <a:outerShdw blurRad="63500" dir="3600000" algn="tl" rotWithShape="0">
                    <a:srgbClr val="000000">
                      <a:alpha val="70000"/>
                    </a:srgbClr>
                  </a:outerShdw>
                </a:effectLst>
              </a:rPr>
              <a:t>Live in a hotel ?</a:t>
            </a:r>
            <a:endParaRPr lang="en-US" sz="3600" b="1" dirty="0">
              <a:ln w="18415" cmpd="sng">
                <a:solidFill>
                  <a:srgbClr val="FFFFFF"/>
                </a:solidFill>
                <a:prstDash val="solid"/>
              </a:ln>
              <a:effectLst>
                <a:outerShdw blurRad="63500" dir="3600000" algn="tl" rotWithShape="0">
                  <a:srgbClr val="000000">
                    <a:alpha val="70000"/>
                  </a:srgbClr>
                </a:outerShdw>
              </a:effectLst>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7129" y="228600"/>
            <a:ext cx="7369774"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built a new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PQCBMZKS\MPj04393130000[1].jpg"/>
          <p:cNvPicPr>
            <a:picLocks noChangeAspect="1" noChangeArrowheads="1"/>
          </p:cNvPicPr>
          <p:nvPr/>
        </p:nvPicPr>
        <p:blipFill>
          <a:blip r:embed="rId1" cstate="print"/>
          <a:srcRect/>
          <a:stretch>
            <a:fillRect/>
          </a:stretch>
        </p:blipFill>
        <p:spPr bwMode="auto">
          <a:xfrm>
            <a:off x="3581400" y="2647950"/>
            <a:ext cx="5312664" cy="3984498"/>
          </a:xfrm>
          <a:prstGeom prst="roundRect">
            <a:avLst>
              <a:gd name="adj" fmla="val 401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371600"/>
            <a:ext cx="7696200" cy="1754326"/>
          </a:xfrm>
          <a:prstGeom prst="rect">
            <a:avLst/>
          </a:prstGeom>
          <a:noFill/>
        </p:spPr>
        <p:txBody>
          <a:bodyPr wrap="square" lIns="91440" tIns="45720" rIns="91440" bIns="45720">
            <a:spAutoFit/>
          </a:bodyPr>
          <a:lstStyle/>
          <a:p>
            <a:r>
              <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You can fully control everything your like your new house to have. But that is a hard work …</a:t>
            </a:r>
            <a:endPar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C:\Users\Andy\AppData\Local\Microsoft\Windows\Temporary Internet Files\Content.IE5\T087QNPU\MPj04410350000[1].jpg"/>
          <p:cNvPicPr>
            <a:picLocks noChangeAspect="1" noChangeArrowheads="1"/>
          </p:cNvPicPr>
          <p:nvPr/>
        </p:nvPicPr>
        <p:blipFill>
          <a:blip r:embed="rId1" cstate="print"/>
          <a:srcRect b="16246"/>
          <a:stretch>
            <a:fillRect/>
          </a:stretch>
        </p:blipFill>
        <p:spPr bwMode="auto">
          <a:xfrm>
            <a:off x="1115568" y="1295400"/>
            <a:ext cx="6912864" cy="4343400"/>
          </a:xfrm>
          <a:prstGeom prst="roundRect">
            <a:avLst>
              <a:gd name="adj" fmla="val 580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426744" y="228600"/>
            <a:ext cx="829053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If you buy an empty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1447800" y="4494074"/>
            <a:ext cx="6172200" cy="1754326"/>
          </a:xfrm>
          <a:prstGeom prst="rect">
            <a:avLst/>
          </a:prstGeom>
          <a:noFill/>
        </p:spPr>
        <p:txBody>
          <a:bodyPr wrap="square" lIns="91440" tIns="45720" rIns="91440" bIns="45720">
            <a:spAutoFit/>
          </a:bodyPr>
          <a:lstStyle/>
          <a:p>
            <a:r>
              <a:rPr lang="en-US" sz="3600" b="1" dirty="0" smtClean="0">
                <a:ln w="18415" cmpd="sng">
                  <a:solidFill>
                    <a:srgbClr val="FFFFFF"/>
                  </a:solidFill>
                  <a:prstDash val="solid"/>
                </a:ln>
                <a:effectLst>
                  <a:outerShdw blurRad="63500" dir="3600000" algn="tl" rotWithShape="0">
                    <a:srgbClr val="000000">
                      <a:alpha val="70000"/>
                    </a:srgbClr>
                  </a:outerShdw>
                </a:effectLst>
              </a:rPr>
              <a:t>You can customize some part of your house. But never change the original architecture.</a:t>
            </a:r>
            <a:endParaRPr lang="en-US" sz="3600" b="1" dirty="0">
              <a:ln w="18415" cmpd="sng">
                <a:solidFill>
                  <a:srgbClr val="FFFFFF"/>
                </a:solidFill>
                <a:prstDash val="solid"/>
              </a:ln>
              <a:effectLst>
                <a:outerShdw blurRad="63500" dir="3600000" algn="tl" rotWithShape="0">
                  <a:srgbClr val="000000">
                    <a:alpha val="70000"/>
                  </a:srgbClr>
                </a:outerShdw>
              </a:effectLst>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4591" y="228600"/>
            <a:ext cx="785484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How about live in a hotel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01OK34JN\MPj04424560000[1].jpg"/>
          <p:cNvPicPr>
            <a:picLocks noChangeAspect="1" noChangeArrowheads="1"/>
          </p:cNvPicPr>
          <p:nvPr/>
        </p:nvPicPr>
        <p:blipFill>
          <a:blip r:embed="rId1" cstate="print"/>
          <a:srcRect/>
          <a:stretch>
            <a:fillRect/>
          </a:stretch>
        </p:blipFill>
        <p:spPr bwMode="auto">
          <a:xfrm>
            <a:off x="1115568" y="2971800"/>
            <a:ext cx="6912864" cy="3631919"/>
          </a:xfrm>
          <a:prstGeom prst="roundRect">
            <a:avLst>
              <a:gd name="adj" fmla="val 54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219200"/>
            <a:ext cx="7696200" cy="2308324"/>
          </a:xfrm>
          <a:prstGeom prst="rect">
            <a:avLst/>
          </a:prstGeom>
          <a:noFill/>
        </p:spPr>
        <p:txBody>
          <a:bodyPr wrap="square" lIns="91440" tIns="45720" rIns="91440" bIns="45720">
            <a:spAutoFit/>
          </a:bodyPr>
          <a:lstStyle/>
          <a:p>
            <a:r>
              <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Live in a hotel will be a good idea if the only thing you care is enjoy your life!! There is nothing you can do with the house except living in it.</a:t>
            </a:r>
            <a:endPar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2052" y="2551837"/>
            <a:ext cx="575991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translate to</a:t>
            </a:r>
            <a:b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Cloud Computing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Models Overview</a:t>
            </a:r>
            <a:endParaRPr lang="en-US" dirty="0"/>
          </a:p>
        </p:txBody>
      </p:sp>
      <p:sp>
        <p:nvSpPr>
          <p:cNvPr id="3" name="Content Placeholder 2"/>
          <p:cNvSpPr>
            <a:spLocks noGrp="1"/>
          </p:cNvSpPr>
          <p:nvPr>
            <p:ph idx="1"/>
          </p:nvPr>
        </p:nvSpPr>
        <p:spPr>
          <a:xfrm>
            <a:off x="457200" y="1600200"/>
            <a:ext cx="7924800" cy="4876800"/>
          </a:xfrm>
        </p:spPr>
        <p:txBody>
          <a:bodyPr>
            <a:normAutofit/>
          </a:bodyPr>
          <a:lstStyle/>
          <a:p>
            <a:r>
              <a:rPr lang="en-US" dirty="0" smtClean="0"/>
              <a:t>What if you want to have an IT department ?</a:t>
            </a:r>
            <a:endParaRPr lang="en-US" dirty="0" smtClean="0"/>
          </a:p>
          <a:p>
            <a:pPr lvl="1"/>
            <a:r>
              <a:rPr lang="en-US" dirty="0" smtClean="0"/>
              <a:t>Similar to </a:t>
            </a:r>
            <a:r>
              <a:rPr lang="en-US" b="1" i="1" dirty="0" smtClean="0"/>
              <a:t>build a new house </a:t>
            </a:r>
            <a:r>
              <a:rPr lang="en-US" dirty="0" smtClean="0"/>
              <a:t>in previous analogy</a:t>
            </a:r>
            <a:endParaRPr lang="en-US" dirty="0" smtClean="0"/>
          </a:p>
          <a:p>
            <a:pPr lvl="2"/>
            <a:r>
              <a:rPr lang="en-US" dirty="0" smtClean="0"/>
              <a:t>You can rent some virtualized infrastructure and build up your own IT system among those resources, which may be fully controlled.</a:t>
            </a:r>
            <a:endParaRPr lang="en-US" dirty="0" smtClean="0"/>
          </a:p>
          <a:p>
            <a:pPr lvl="2"/>
            <a:r>
              <a:rPr lang="en-US" dirty="0" smtClean="0"/>
              <a:t>Technical speaking, use the </a:t>
            </a:r>
            <a:r>
              <a:rPr lang="en-US" b="1" i="1" dirty="0" smtClean="0"/>
              <a:t>Infrastructure as a Service (</a:t>
            </a:r>
            <a:r>
              <a:rPr lang="en-US" b="1" i="1" dirty="0" err="1" smtClean="0"/>
              <a:t>IaaS</a:t>
            </a:r>
            <a:r>
              <a:rPr lang="en-US" b="1" i="1" dirty="0" smtClean="0"/>
              <a:t>)</a:t>
            </a:r>
            <a:r>
              <a:rPr lang="en-US" dirty="0" smtClean="0"/>
              <a:t> solution.</a:t>
            </a:r>
            <a:endParaRPr lang="en-US" dirty="0" smtClean="0"/>
          </a:p>
          <a:p>
            <a:pPr lvl="1"/>
            <a:r>
              <a:rPr lang="en-US" dirty="0" smtClean="0"/>
              <a:t>Similar to </a:t>
            </a:r>
            <a:r>
              <a:rPr lang="en-US" b="1" i="1" dirty="0" smtClean="0"/>
              <a:t>buy an empty house </a:t>
            </a:r>
            <a:r>
              <a:rPr lang="en-US" dirty="0" smtClean="0"/>
              <a:t>in previous analogy</a:t>
            </a:r>
            <a:endParaRPr lang="en-US" dirty="0" smtClean="0"/>
          </a:p>
          <a:p>
            <a:pPr lvl="2"/>
            <a:r>
              <a:rPr lang="en-US" dirty="0" smtClean="0"/>
              <a:t>You can directly develop your IT system through one cloud platform, and do not care about any lower level resource management.</a:t>
            </a:r>
            <a:endParaRPr lang="en-US" dirty="0" smtClean="0"/>
          </a:p>
          <a:p>
            <a:pPr lvl="2"/>
            <a:r>
              <a:rPr lang="en-US" dirty="0" smtClean="0"/>
              <a:t>Technical speaking, use the </a:t>
            </a:r>
            <a:r>
              <a:rPr lang="en-US" b="1" i="1" dirty="0" smtClean="0"/>
              <a:t>Platform as a Service (</a:t>
            </a:r>
            <a:r>
              <a:rPr lang="en-US" b="1" i="1" dirty="0" err="1" smtClean="0"/>
              <a:t>PaaS</a:t>
            </a:r>
            <a:r>
              <a:rPr lang="en-US" b="1" i="1" dirty="0" smtClean="0"/>
              <a:t>)</a:t>
            </a:r>
            <a:r>
              <a:rPr lang="en-US" dirty="0" smtClean="0"/>
              <a:t> solution.</a:t>
            </a:r>
            <a:endParaRPr lang="en-US" dirty="0" smtClean="0"/>
          </a:p>
          <a:p>
            <a:pPr lvl="1"/>
            <a:r>
              <a:rPr lang="en-US" dirty="0" smtClean="0"/>
              <a:t>Similar to </a:t>
            </a:r>
            <a:r>
              <a:rPr lang="en-US" b="1" i="1" dirty="0" smtClean="0"/>
              <a:t>live in a hotel </a:t>
            </a:r>
            <a:r>
              <a:rPr lang="en-US" dirty="0" smtClean="0"/>
              <a:t>in previous analogy</a:t>
            </a:r>
            <a:endParaRPr lang="en-US" dirty="0" smtClean="0"/>
          </a:p>
          <a:p>
            <a:pPr lvl="2"/>
            <a:r>
              <a:rPr lang="en-US" dirty="0" smtClean="0"/>
              <a:t>You can directly use some existed IT system solutions, which were provided by some cloud application service provider, without knowing any detail technique about how these service was achieved.</a:t>
            </a:r>
            <a:endParaRPr lang="en-US" dirty="0" smtClean="0"/>
          </a:p>
          <a:p>
            <a:pPr lvl="2"/>
            <a:r>
              <a:rPr lang="en-US" dirty="0" smtClean="0"/>
              <a:t>Technical speaking, use the </a:t>
            </a:r>
            <a:r>
              <a:rPr lang="en-US" b="1" i="1" dirty="0" smtClean="0"/>
              <a:t>Software as a Service (</a:t>
            </a:r>
            <a:r>
              <a:rPr lang="en-US" b="1" i="1" dirty="0" err="1" smtClean="0"/>
              <a:t>SaaS</a:t>
            </a:r>
            <a:r>
              <a:rPr lang="en-US" b="1" i="1" dirty="0" smtClean="0"/>
              <a:t>)</a:t>
            </a:r>
            <a:r>
              <a:rPr lang="en-US" dirty="0" smtClean="0"/>
              <a:t> solution.</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Definitions</a:t>
            </a:r>
            <a:endParaRPr lang="en-US" dirty="0"/>
          </a:p>
        </p:txBody>
      </p:sp>
      <p:sp>
        <p:nvSpPr>
          <p:cNvPr id="3" name="Content Placeholder 2"/>
          <p:cNvSpPr>
            <a:spLocks noGrp="1"/>
          </p:cNvSpPr>
          <p:nvPr>
            <p:ph idx="1"/>
          </p:nvPr>
        </p:nvSpPr>
        <p:spPr>
          <a:xfrm>
            <a:off x="457200" y="1600201"/>
            <a:ext cx="8229600" cy="3124200"/>
          </a:xfrm>
        </p:spPr>
        <p:txBody>
          <a:bodyPr/>
          <a:lstStyle/>
          <a:p>
            <a:r>
              <a:rPr lang="en-US" dirty="0" smtClean="0"/>
              <a:t>Definition from </a:t>
            </a:r>
            <a:r>
              <a:rPr lang="en-US" b="1" i="1" dirty="0" err="1" smtClean="0"/>
              <a:t>Buyya</a:t>
            </a:r>
            <a:endParaRPr lang="en-US" b="1" i="1" dirty="0" smtClean="0"/>
          </a:p>
          <a:p>
            <a:pPr lvl="1"/>
            <a:r>
              <a:rPr lang="en-US" dirty="0" smtClean="0"/>
              <a:t>A Cloud is a type of parallel and distributed system consisting of a collection of interconnected and virtualized computers that are dynamically provisioned and presented as one or more unified computing resources based on service-level agreements established through negotiation between the service provider and consumers.</a:t>
            </a:r>
            <a:endParaRPr lang="en-US" dirty="0" smtClean="0"/>
          </a:p>
        </p:txBody>
      </p:sp>
      <p:pic>
        <p:nvPicPr>
          <p:cNvPr id="25602" name="Picture 2" descr="http://www.amaxit.net/corporatesolutions/images/cloud-computing.jpg"/>
          <p:cNvPicPr>
            <a:picLocks noChangeAspect="1" noChangeArrowheads="1"/>
          </p:cNvPicPr>
          <p:nvPr/>
        </p:nvPicPr>
        <p:blipFill>
          <a:blip r:embed="rId1" cstate="print"/>
          <a:srcRect/>
          <a:stretch>
            <a:fillRect/>
          </a:stretch>
        </p:blipFill>
        <p:spPr bwMode="auto">
          <a:xfrm>
            <a:off x="2552700" y="4181474"/>
            <a:ext cx="5981700" cy="2524126"/>
          </a:xfrm>
          <a:prstGeom prst="rect">
            <a:avLst/>
          </a:prstGeom>
          <a:noFill/>
        </p:spPr>
      </p:pic>
      <p:pic>
        <p:nvPicPr>
          <p:cNvPr id="25606" name="Picture 6" descr="http://www.buyya.com/photos/rajkumar4.jpg">
            <a:hlinkClick r:id="rId2"/>
          </p:cNvPr>
          <p:cNvPicPr>
            <a:picLocks noChangeAspect="1" noChangeArrowheads="1"/>
          </p:cNvPicPr>
          <p:nvPr/>
        </p:nvPicPr>
        <p:blipFill>
          <a:blip r:embed="rId3" cstate="print"/>
          <a:srcRect/>
          <a:stretch>
            <a:fillRect/>
          </a:stretch>
        </p:blipFill>
        <p:spPr bwMode="auto">
          <a:xfrm>
            <a:off x="609600" y="4114800"/>
            <a:ext cx="1832388" cy="2514600"/>
          </a:xfrm>
          <a:prstGeom prst="roundRect">
            <a:avLst>
              <a:gd name="adj" fmla="val 2990"/>
            </a:avLst>
          </a:prstGeom>
          <a:noFill/>
          <a:effectLst>
            <a:outerShdw blurRad="63500" sx="102000" sy="102000" algn="ctr" rotWithShape="0">
              <a:prstClr val="black">
                <a:alpha val="40000"/>
              </a:prstClr>
            </a:outerShdw>
          </a:effectLst>
        </p:spPr>
      </p:pic>
      <p:sp>
        <p:nvSpPr>
          <p:cNvPr id="7" name="Content Placeholder 2"/>
          <p:cNvSpPr txBox="1"/>
          <p:nvPr/>
        </p:nvSpPr>
        <p:spPr>
          <a:xfrm>
            <a:off x="457200" y="1600201"/>
            <a:ext cx="8229600" cy="3124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anose="020B0604020202020204" pitchFamily="34" charset="0"/>
              <a:buChar char="•"/>
              <a:defRPr/>
            </a:pPr>
            <a:r>
              <a:rPr kumimoji="0" lang="en-US" sz="2400" b="0" i="0" u="none" strike="noStrike" kern="1200" cap="none" spc="0" normalizeH="0" baseline="0" noProof="0" dirty="0" smtClean="0">
                <a:ln>
                  <a:noFill/>
                </a:ln>
                <a:solidFill>
                  <a:schemeClr val="tx2">
                    <a:lumMod val="75000"/>
                  </a:schemeClr>
                </a:solidFill>
                <a:effectLst/>
                <a:uLnTx/>
                <a:uFillTx/>
                <a:latin typeface="Cambria" panose="02040503050406030204" pitchFamily="18" charset="0"/>
                <a:ea typeface="+mn-ea"/>
                <a:cs typeface="+mn-cs"/>
              </a:rPr>
              <a:t>Definition from </a:t>
            </a:r>
            <a:r>
              <a:rPr kumimoji="0" lang="en-US" sz="2400" b="1" i="1" u="none" strike="noStrike" kern="1200" cap="none" spc="0" normalizeH="0" baseline="0" noProof="0" dirty="0" err="1" smtClean="0">
                <a:ln>
                  <a:noFill/>
                </a:ln>
                <a:solidFill>
                  <a:schemeClr val="tx2">
                    <a:lumMod val="75000"/>
                  </a:schemeClr>
                </a:solidFill>
                <a:effectLst/>
                <a:uLnTx/>
                <a:uFillTx/>
                <a:latin typeface="Cambria" panose="02040503050406030204" pitchFamily="18" charset="0"/>
                <a:ea typeface="+mn-ea"/>
                <a:cs typeface="+mn-cs"/>
              </a:rPr>
              <a:t>Buyya</a:t>
            </a:r>
            <a:endParaRPr kumimoji="0" lang="en-US" sz="2400" b="1" i="1" u="none" strike="noStrike" kern="1200" cap="none" spc="0" normalizeH="0" baseline="0" noProof="0" dirty="0" smtClean="0">
              <a:ln>
                <a:noFill/>
              </a:ln>
              <a:solidFill>
                <a:schemeClr val="tx2">
                  <a:lumMod val="75000"/>
                </a:schemeClr>
              </a:solidFill>
              <a:effectLst/>
              <a:uLnTx/>
              <a:uFillTx/>
              <a:latin typeface="Cambria" panose="02040503050406030204"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anose="05000000000000000000" pitchFamily="2" charset="2"/>
              <a:buChar char="§"/>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A Cloud is a type of </a:t>
            </a:r>
            <a:r>
              <a:rPr kumimoji="0" lang="en-US" sz="2000" b="1" i="0" u="none" strike="noStrike" kern="1200" cap="none" spc="0" normalizeH="0" baseline="0" noProof="0" dirty="0" smtClean="0">
                <a:ln>
                  <a:noFill/>
                </a:ln>
                <a:solidFill>
                  <a:srgbClr val="C00000"/>
                </a:solidFill>
                <a:effectLst/>
                <a:uLnTx/>
                <a:uFillTx/>
                <a:latin typeface="Cambria" panose="02040503050406030204" pitchFamily="18" charset="0"/>
                <a:ea typeface="+mn-ea"/>
                <a:cs typeface="+mn-cs"/>
              </a:rPr>
              <a:t>parallel and distributed system </a:t>
            </a: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consisting of a collection of interconnected and </a:t>
            </a:r>
            <a:r>
              <a:rPr kumimoji="0" lang="en-US" sz="2000" b="1" i="0" u="none" strike="noStrike" kern="1200" cap="none" spc="0" normalizeH="0" baseline="0" noProof="0" dirty="0" smtClean="0">
                <a:ln>
                  <a:noFill/>
                </a:ln>
                <a:solidFill>
                  <a:srgbClr val="C00000"/>
                </a:solidFill>
                <a:effectLst/>
                <a:uLnTx/>
                <a:uFillTx/>
                <a:latin typeface="Cambria" panose="02040503050406030204" pitchFamily="18" charset="0"/>
                <a:ea typeface="+mn-ea"/>
                <a:cs typeface="+mn-cs"/>
              </a:rPr>
              <a:t>virtualized computers </a:t>
            </a: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that are </a:t>
            </a:r>
            <a:r>
              <a:rPr kumimoji="0" lang="en-US" sz="2000" b="1" i="0" u="none" strike="noStrike" kern="1200" cap="none" spc="0" normalizeH="0" baseline="0" noProof="0" dirty="0" smtClean="0">
                <a:ln>
                  <a:noFill/>
                </a:ln>
                <a:solidFill>
                  <a:srgbClr val="C00000"/>
                </a:solidFill>
                <a:effectLst/>
                <a:uLnTx/>
                <a:uFillTx/>
                <a:latin typeface="Cambria" panose="02040503050406030204" pitchFamily="18" charset="0"/>
                <a:ea typeface="+mn-ea"/>
                <a:cs typeface="+mn-cs"/>
              </a:rPr>
              <a:t>dynamically provisioned </a:t>
            </a: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and presented as one or more unified computing resources based on </a:t>
            </a:r>
            <a:r>
              <a:rPr kumimoji="0" lang="en-US" sz="2000" b="1" i="0" u="none" strike="noStrike" kern="1200" cap="none" spc="0" normalizeH="0" baseline="0" noProof="0" dirty="0" smtClean="0">
                <a:ln>
                  <a:noFill/>
                </a:ln>
                <a:solidFill>
                  <a:srgbClr val="C00000"/>
                </a:solidFill>
                <a:effectLst/>
                <a:uLnTx/>
                <a:uFillTx/>
                <a:latin typeface="Cambria" panose="02040503050406030204" pitchFamily="18" charset="0"/>
                <a:ea typeface="+mn-ea"/>
                <a:cs typeface="+mn-cs"/>
              </a:rPr>
              <a:t>service-level agreements </a:t>
            </a:r>
            <a:r>
              <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rPr>
              <a:t>established through negotiation between the service provider and consumers.</a:t>
            </a:r>
            <a:endParaRPr kumimoji="0" lang="en-US" sz="2000" b="0" i="0" u="none" strike="noStrike" kern="1200" cap="none" spc="0" normalizeH="0" baseline="0" noProof="0" dirty="0" smtClean="0">
              <a:ln>
                <a:noFill/>
              </a:ln>
              <a:solidFill>
                <a:schemeClr val="accent3">
                  <a:lumMod val="50000"/>
                </a:schemeClr>
              </a:solidFill>
              <a:effectLst/>
              <a:uLnTx/>
              <a:uFillTx/>
              <a:latin typeface="Cambria" panose="02040503050406030204"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cstate="print"/>
          <a:srcRect/>
          <a:stretch>
            <a:fillRect/>
          </a:stretch>
        </p:blipFill>
        <p:spPr bwMode="auto">
          <a:xfrm>
            <a:off x="298450" y="1371600"/>
            <a:ext cx="8547100" cy="538321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Service Model Overview</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Models</a:t>
            </a:r>
            <a:endParaRPr lang="en-US" dirty="0"/>
          </a:p>
        </p:txBody>
      </p:sp>
      <p:sp>
        <p:nvSpPr>
          <p:cNvPr id="3" name="Text Placeholder 2"/>
          <p:cNvSpPr>
            <a:spLocks noGrp="1"/>
          </p:cNvSpPr>
          <p:nvPr>
            <p:ph type="body" idx="1"/>
          </p:nvPr>
        </p:nvSpPr>
        <p:spPr/>
        <p:txBody>
          <a:bodyPr/>
          <a:lstStyle/>
          <a:p>
            <a:r>
              <a:rPr lang="en-US" dirty="0" smtClean="0">
                <a:solidFill>
                  <a:srgbClr val="C00000"/>
                </a:solidFill>
              </a:rPr>
              <a:t>Infrastructure as a Service</a:t>
            </a:r>
            <a:endParaRPr lang="en-US" dirty="0" smtClean="0">
              <a:solidFill>
                <a:srgbClr val="C00000"/>
              </a:solidFill>
            </a:endParaRPr>
          </a:p>
          <a:p>
            <a:r>
              <a:rPr lang="en-US" dirty="0" smtClean="0"/>
              <a:t>Platform as a Service</a:t>
            </a:r>
            <a:endParaRPr lang="en-US" dirty="0" smtClean="0"/>
          </a:p>
          <a:p>
            <a:r>
              <a:rPr lang="en-US" dirty="0" smtClean="0"/>
              <a:t>Software as a Service</a:t>
            </a:r>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a:t>
            </a:r>
            <a:endParaRPr lang="en-US" dirty="0"/>
          </a:p>
        </p:txBody>
      </p:sp>
      <p:sp>
        <p:nvSpPr>
          <p:cNvPr id="3" name="Content Placeholder 2"/>
          <p:cNvSpPr>
            <a:spLocks noGrp="1"/>
          </p:cNvSpPr>
          <p:nvPr>
            <p:ph idx="1"/>
          </p:nvPr>
        </p:nvSpPr>
        <p:spPr>
          <a:xfrm>
            <a:off x="457200" y="1600200"/>
            <a:ext cx="8229600" cy="4953000"/>
          </a:xfrm>
        </p:spPr>
        <p:txBody>
          <a:bodyPr>
            <a:noAutofit/>
          </a:bodyPr>
          <a:lstStyle/>
          <a:p>
            <a:r>
              <a:rPr lang="en-US" dirty="0" smtClean="0"/>
              <a:t>Infrastructure as a Service - </a:t>
            </a:r>
            <a:r>
              <a:rPr lang="en-US" dirty="0" err="1" smtClean="0"/>
              <a:t>IaaS</a:t>
            </a:r>
            <a:endParaRPr lang="en-US" dirty="0" smtClean="0"/>
          </a:p>
          <a:p>
            <a:pPr lvl="1"/>
            <a:r>
              <a:rPr lang="en-US" dirty="0" smtClean="0"/>
              <a:t>The capability provided to the consumer is to provision processing, storage, networks, and other fundamental computing resources where the consumer is able to deploy and run arbitrary software, which can include operating systems and applications.</a:t>
            </a:r>
            <a:endParaRPr lang="en-US" dirty="0" smtClean="0"/>
          </a:p>
          <a:p>
            <a:pPr lvl="1"/>
            <a:r>
              <a:rPr lang="en-US" dirty="0" smtClean="0"/>
              <a:t>The consumer does not manage or control the underlying cloud infrastructure but has control over operating systems, storage, deployed applications, and possibly limited control of select networking components .</a:t>
            </a:r>
            <a:endParaRPr lang="en-US" dirty="0" smtClean="0"/>
          </a:p>
          <a:p>
            <a:r>
              <a:rPr lang="en-US" dirty="0" smtClean="0"/>
              <a:t>Examples :</a:t>
            </a:r>
            <a:endParaRPr lang="en-US" dirty="0" smtClean="0"/>
          </a:p>
          <a:p>
            <a:pPr lvl="1"/>
            <a:r>
              <a:rPr lang="en-US" dirty="0" smtClean="0"/>
              <a:t>Amazon EC2</a:t>
            </a:r>
            <a:endParaRPr lang="en-US" dirty="0" smtClean="0"/>
          </a:p>
          <a:p>
            <a:pPr lvl="1"/>
            <a:r>
              <a:rPr lang="en-US" dirty="0" err="1" smtClean="0"/>
              <a:t>Eucalyputs</a:t>
            </a:r>
            <a:endParaRPr lang="en-US" dirty="0" smtClean="0"/>
          </a:p>
          <a:p>
            <a:pPr lvl="1"/>
            <a:r>
              <a:rPr lang="en-US" dirty="0" err="1" smtClean="0"/>
              <a:t>OpenNebula</a:t>
            </a:r>
            <a:endParaRPr lang="en-US" dirty="0" smtClean="0"/>
          </a:p>
          <a:p>
            <a:pPr lvl="1"/>
            <a:r>
              <a:rPr lang="en-US" dirty="0" smtClean="0"/>
              <a:t>… etc</a:t>
            </a:r>
            <a:endParaRPr lang="en-US" dirty="0" smtClean="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1" cstate="print"/>
          <a:srcRect/>
          <a:stretch>
            <a:fillRect/>
          </a:stretch>
        </p:blipFill>
        <p:spPr bwMode="auto">
          <a:xfrm>
            <a:off x="990600" y="2133600"/>
            <a:ext cx="7315200" cy="4595517"/>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Infrastructure as a Service</a:t>
            </a:r>
            <a:endParaRPr lang="en-US" dirty="0"/>
          </a:p>
        </p:txBody>
      </p:sp>
      <p:sp>
        <p:nvSpPr>
          <p:cNvPr id="25" name="Content Placeholder 2"/>
          <p:cNvSpPr>
            <a:spLocks noGrp="1"/>
          </p:cNvSpPr>
          <p:nvPr>
            <p:ph idx="1"/>
          </p:nvPr>
        </p:nvSpPr>
        <p:spPr>
          <a:xfrm>
            <a:off x="457200" y="1600201"/>
            <a:ext cx="8229600" cy="533399"/>
          </a:xfrm>
        </p:spPr>
        <p:txBody>
          <a:bodyPr/>
          <a:lstStyle/>
          <a:p>
            <a:r>
              <a:rPr lang="en-US" dirty="0" smtClean="0"/>
              <a:t>System architecture :</a:t>
            </a:r>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a:t>
            </a:r>
            <a:endParaRPr lang="en-US" dirty="0"/>
          </a:p>
        </p:txBody>
      </p:sp>
      <p:sp>
        <p:nvSpPr>
          <p:cNvPr id="3" name="Content Placeholder 2"/>
          <p:cNvSpPr>
            <a:spLocks noGrp="1"/>
          </p:cNvSpPr>
          <p:nvPr>
            <p:ph idx="1"/>
          </p:nvPr>
        </p:nvSpPr>
        <p:spPr>
          <a:xfrm>
            <a:off x="457200" y="1341437"/>
            <a:ext cx="8229600" cy="2163763"/>
          </a:xfrm>
        </p:spPr>
        <p:txBody>
          <a:bodyPr/>
          <a:lstStyle/>
          <a:p>
            <a:r>
              <a:rPr lang="en-US" dirty="0" smtClean="0"/>
              <a:t>Enabling technique - </a:t>
            </a:r>
            <a:r>
              <a:rPr lang="en-US" b="1" i="1" dirty="0" smtClean="0"/>
              <a:t>Virtualization</a:t>
            </a:r>
            <a:endParaRPr lang="en-US" b="1" i="1" dirty="0" smtClean="0"/>
          </a:p>
          <a:p>
            <a:pPr lvl="1"/>
            <a:r>
              <a:rPr lang="en-US" dirty="0" smtClean="0"/>
              <a:t>Virtualization is an abstraction of logical resources away from underlying physical resources.</a:t>
            </a:r>
            <a:endParaRPr lang="en-US" dirty="0" smtClean="0"/>
          </a:p>
          <a:p>
            <a:pPr lvl="2"/>
            <a:r>
              <a:rPr lang="en-US" dirty="0" smtClean="0"/>
              <a:t>Virtualization technique shift OS onto hypervisor.</a:t>
            </a:r>
            <a:endParaRPr lang="en-US" dirty="0" smtClean="0"/>
          </a:p>
          <a:p>
            <a:pPr lvl="2"/>
            <a:r>
              <a:rPr lang="en-US" dirty="0" smtClean="0"/>
              <a:t>Multiple OS share the physical hardware and provide different services.</a:t>
            </a:r>
            <a:endParaRPr lang="en-US" dirty="0" smtClean="0"/>
          </a:p>
          <a:p>
            <a:pPr lvl="2"/>
            <a:r>
              <a:rPr lang="en-US" dirty="0" smtClean="0"/>
              <a:t>Improve utilization, availability, security and convenience.</a:t>
            </a:r>
            <a:endParaRPr lang="en-US" dirty="0" smtClean="0"/>
          </a:p>
        </p:txBody>
      </p:sp>
      <p:pic>
        <p:nvPicPr>
          <p:cNvPr id="4" name="Picture 2"/>
          <p:cNvPicPr>
            <a:picLocks noChangeAspect="1" noChangeArrowheads="1"/>
          </p:cNvPicPr>
          <p:nvPr/>
        </p:nvPicPr>
        <p:blipFill>
          <a:blip r:embed="rId1" cstate="print"/>
          <a:srcRect/>
          <a:stretch>
            <a:fillRect/>
          </a:stretch>
        </p:blipFill>
        <p:spPr bwMode="auto">
          <a:xfrm>
            <a:off x="4495800" y="4127500"/>
            <a:ext cx="3276600" cy="2578100"/>
          </a:xfrm>
          <a:prstGeom prst="rect">
            <a:avLst/>
          </a:prstGeom>
          <a:noFill/>
          <a:ln w="9525">
            <a:noFill/>
            <a:miter lim="800000"/>
            <a:headEnd/>
            <a:tailEnd/>
          </a:ln>
          <a:effectLst/>
        </p:spPr>
      </p:pic>
      <p:pic>
        <p:nvPicPr>
          <p:cNvPr id="5" name="Picture 3"/>
          <p:cNvPicPr>
            <a:picLocks noChangeAspect="1" noChangeArrowheads="1"/>
          </p:cNvPicPr>
          <p:nvPr/>
        </p:nvPicPr>
        <p:blipFill>
          <a:blip r:embed="rId2" cstate="print"/>
          <a:srcRect/>
          <a:stretch>
            <a:fillRect/>
          </a:stretch>
        </p:blipFill>
        <p:spPr bwMode="auto">
          <a:xfrm>
            <a:off x="1371600" y="4660900"/>
            <a:ext cx="2620963" cy="2036763"/>
          </a:xfrm>
          <a:prstGeom prst="rect">
            <a:avLst/>
          </a:prstGeom>
          <a:noFill/>
          <a:ln w="9525">
            <a:noFill/>
            <a:miter lim="800000"/>
            <a:headEnd/>
            <a:tailEnd/>
          </a:ln>
          <a:effectLst/>
        </p:spPr>
      </p:pic>
      <p:sp>
        <p:nvSpPr>
          <p:cNvPr id="6" name="Rounded Rectangle 5"/>
          <p:cNvSpPr/>
          <p:nvPr/>
        </p:nvSpPr>
        <p:spPr bwMode="auto">
          <a:xfrm>
            <a:off x="4495800"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sz="2000" b="1" i="0" u="none" strike="noStrike" cap="none" normalizeH="0" baseline="0" dirty="0" smtClean="0">
                <a:ln>
                  <a:noFill/>
                </a:ln>
                <a:solidFill>
                  <a:srgbClr val="C00000"/>
                </a:solidFill>
                <a:effectLst/>
                <a:latin typeface="Cambria" panose="02040503050406030204" pitchFamily="18" charset="0"/>
              </a:rPr>
              <a:t>VM1</a:t>
            </a:r>
            <a:endParaRPr kumimoji="0" lang="en-US" sz="2000" b="1" i="0" u="none" strike="noStrike" cap="none" normalizeH="0" baseline="0" dirty="0" smtClean="0">
              <a:ln>
                <a:noFill/>
              </a:ln>
              <a:solidFill>
                <a:srgbClr val="C00000"/>
              </a:solidFill>
              <a:effectLst/>
              <a:latin typeface="Cambria" panose="02040503050406030204" pitchFamily="18" charset="0"/>
            </a:endParaRPr>
          </a:p>
        </p:txBody>
      </p:sp>
      <p:sp>
        <p:nvSpPr>
          <p:cNvPr id="7" name="Rounded Rectangle 6"/>
          <p:cNvSpPr/>
          <p:nvPr/>
        </p:nvSpPr>
        <p:spPr bwMode="auto">
          <a:xfrm>
            <a:off x="5588358"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lstStyle/>
          <a:p>
            <a:pPr algn="ctr" eaLnBrk="0" fontAlgn="base" hangingPunct="0">
              <a:spcBef>
                <a:spcPct val="0"/>
              </a:spcBef>
              <a:spcAft>
                <a:spcPct val="0"/>
              </a:spcAft>
            </a:pPr>
            <a:r>
              <a:rPr lang="en-US" b="1" dirty="0" smtClean="0">
                <a:solidFill>
                  <a:srgbClr val="C00000"/>
                </a:solidFill>
                <a:latin typeface="Cambria" panose="02040503050406030204" pitchFamily="18" charset="0"/>
              </a:rPr>
              <a:t>VM2</a:t>
            </a:r>
            <a:endParaRPr lang="en-US" b="1" dirty="0" smtClean="0">
              <a:solidFill>
                <a:srgbClr val="C00000"/>
              </a:solidFill>
              <a:latin typeface="Cambria" panose="02040503050406030204" pitchFamily="18" charset="0"/>
            </a:endParaRPr>
          </a:p>
        </p:txBody>
      </p:sp>
      <p:sp>
        <p:nvSpPr>
          <p:cNvPr id="8" name="Rounded Rectangle 7"/>
          <p:cNvSpPr/>
          <p:nvPr/>
        </p:nvSpPr>
        <p:spPr bwMode="auto">
          <a:xfrm>
            <a:off x="6692721"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lstStyle/>
          <a:p>
            <a:pPr algn="ctr" eaLnBrk="0" fontAlgn="base" hangingPunct="0">
              <a:spcBef>
                <a:spcPct val="0"/>
              </a:spcBef>
              <a:spcAft>
                <a:spcPct val="0"/>
              </a:spcAft>
            </a:pPr>
            <a:r>
              <a:rPr lang="en-US" b="1" dirty="0" smtClean="0">
                <a:solidFill>
                  <a:srgbClr val="C00000"/>
                </a:solidFill>
                <a:latin typeface="Cambria" panose="02040503050406030204" pitchFamily="18" charset="0"/>
              </a:rPr>
              <a:t>VM3</a:t>
            </a:r>
            <a:endParaRPr lang="en-US" b="1" dirty="0" smtClean="0">
              <a:solidFill>
                <a:srgbClr val="C00000"/>
              </a:solidFill>
              <a:latin typeface="Cambria" panose="02040503050406030204" pitchFamily="18" charset="0"/>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a:t>
            </a:r>
            <a:endParaRPr lang="en-US" dirty="0"/>
          </a:p>
        </p:txBody>
      </p:sp>
      <p:sp>
        <p:nvSpPr>
          <p:cNvPr id="3" name="Content Placeholder 2"/>
          <p:cNvSpPr>
            <a:spLocks noGrp="1"/>
          </p:cNvSpPr>
          <p:nvPr>
            <p:ph idx="1"/>
          </p:nvPr>
        </p:nvSpPr>
        <p:spPr>
          <a:xfrm>
            <a:off x="457200" y="1828800"/>
            <a:ext cx="8229600" cy="1752600"/>
          </a:xfrm>
        </p:spPr>
        <p:txBody>
          <a:bodyPr/>
          <a:lstStyle/>
          <a:p>
            <a:r>
              <a:rPr lang="en-US" dirty="0" smtClean="0"/>
              <a:t>Properties supported by virtualization technique :</a:t>
            </a:r>
            <a:endParaRPr lang="en-US" dirty="0" smtClean="0"/>
          </a:p>
          <a:p>
            <a:pPr lvl="1"/>
            <a:r>
              <a:rPr lang="en-US" dirty="0" smtClean="0"/>
              <a:t>Manageability and Interoperability</a:t>
            </a:r>
            <a:endParaRPr lang="en-US" dirty="0" smtClean="0"/>
          </a:p>
          <a:p>
            <a:pPr lvl="1"/>
            <a:r>
              <a:rPr lang="en-US" dirty="0" smtClean="0"/>
              <a:t>Availability and Reliability</a:t>
            </a:r>
            <a:endParaRPr lang="en-US" dirty="0" smtClean="0"/>
          </a:p>
          <a:p>
            <a:pPr lvl="1"/>
            <a:r>
              <a:rPr lang="en-US" dirty="0" smtClean="0"/>
              <a:t>Scalability and Elasticity</a:t>
            </a:r>
            <a:endParaRPr lang="en-US" dirty="0" smtClean="0"/>
          </a:p>
        </p:txBody>
      </p:sp>
      <p:pic>
        <p:nvPicPr>
          <p:cNvPr id="5122" name="Picture 2"/>
          <p:cNvPicPr>
            <a:picLocks noChangeAspect="1" noChangeArrowheads="1"/>
          </p:cNvPicPr>
          <p:nvPr/>
        </p:nvPicPr>
        <p:blipFill>
          <a:blip r:embed="rId1" cstate="print"/>
          <a:srcRect/>
          <a:stretch>
            <a:fillRect/>
          </a:stretch>
        </p:blipFill>
        <p:spPr bwMode="auto">
          <a:xfrm>
            <a:off x="4267200" y="3200400"/>
            <a:ext cx="4700016" cy="34853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a:t>
            </a:r>
            <a:endParaRPr lang="en-US" dirty="0"/>
          </a:p>
        </p:txBody>
      </p:sp>
      <p:sp>
        <p:nvSpPr>
          <p:cNvPr id="3" name="Content Placeholder 2"/>
          <p:cNvSpPr>
            <a:spLocks noGrp="1"/>
          </p:cNvSpPr>
          <p:nvPr>
            <p:ph idx="1"/>
          </p:nvPr>
        </p:nvSpPr>
        <p:spPr>
          <a:xfrm>
            <a:off x="457200" y="1600200"/>
            <a:ext cx="8305800" cy="4525963"/>
          </a:xfrm>
        </p:spPr>
        <p:txBody>
          <a:bodyPr/>
          <a:lstStyle/>
          <a:p>
            <a:r>
              <a:rPr lang="en-US" dirty="0" smtClean="0"/>
              <a:t>Provide service –</a:t>
            </a:r>
            <a:r>
              <a:rPr lang="en-US" b="1" dirty="0" smtClean="0"/>
              <a:t>Resource Management Interface</a:t>
            </a:r>
            <a:endParaRPr lang="en-US" b="1" dirty="0" smtClean="0"/>
          </a:p>
          <a:p>
            <a:pPr lvl="1"/>
            <a:r>
              <a:rPr lang="en-US" dirty="0" smtClean="0"/>
              <a:t>Several types of virtualized resource :</a:t>
            </a:r>
            <a:endParaRPr lang="en-US" dirty="0" smtClean="0"/>
          </a:p>
          <a:p>
            <a:pPr lvl="2"/>
            <a:r>
              <a:rPr lang="en-US" b="1" i="1" dirty="0" smtClean="0"/>
              <a:t>Virtual Machine </a:t>
            </a:r>
            <a:r>
              <a:rPr lang="en-US" dirty="0" smtClean="0"/>
              <a:t>– As an </a:t>
            </a:r>
            <a:r>
              <a:rPr lang="en-US" dirty="0" err="1" smtClean="0"/>
              <a:t>IaaS</a:t>
            </a:r>
            <a:r>
              <a:rPr lang="en-US" dirty="0" smtClean="0"/>
              <a:t> provider, we should be able to provide the basic virtual machine operations, such as </a:t>
            </a:r>
            <a:r>
              <a:rPr lang="en-US" i="1" dirty="0" smtClean="0">
                <a:solidFill>
                  <a:srgbClr val="C00000"/>
                </a:solidFill>
              </a:rPr>
              <a:t>creation</a:t>
            </a:r>
            <a:r>
              <a:rPr lang="en-US" dirty="0" smtClean="0"/>
              <a:t>, </a:t>
            </a:r>
            <a:r>
              <a:rPr lang="en-US" i="1" dirty="0" smtClean="0">
                <a:solidFill>
                  <a:srgbClr val="C00000"/>
                </a:solidFill>
              </a:rPr>
              <a:t>suspension</a:t>
            </a:r>
            <a:r>
              <a:rPr lang="en-US" dirty="0" smtClean="0"/>
              <a:t>, </a:t>
            </a:r>
            <a:r>
              <a:rPr lang="en-US" i="1" dirty="0" smtClean="0">
                <a:solidFill>
                  <a:srgbClr val="C00000"/>
                </a:solidFill>
              </a:rPr>
              <a:t>resumption</a:t>
            </a:r>
            <a:r>
              <a:rPr lang="en-US" dirty="0" smtClean="0"/>
              <a:t> and </a:t>
            </a:r>
            <a:r>
              <a:rPr lang="en-US" i="1" dirty="0" smtClean="0">
                <a:solidFill>
                  <a:srgbClr val="C00000"/>
                </a:solidFill>
              </a:rPr>
              <a:t>termination</a:t>
            </a:r>
            <a:r>
              <a:rPr lang="en-US" dirty="0" smtClean="0"/>
              <a:t>, …etc.</a:t>
            </a:r>
            <a:endParaRPr lang="en-US" dirty="0" smtClean="0"/>
          </a:p>
          <a:p>
            <a:pPr lvl="2"/>
            <a:r>
              <a:rPr lang="en-US" b="1" i="1" dirty="0" smtClean="0"/>
              <a:t>Virtual Storage </a:t>
            </a:r>
            <a:r>
              <a:rPr lang="en-US" dirty="0" smtClean="0"/>
              <a:t>– As an </a:t>
            </a:r>
            <a:r>
              <a:rPr lang="en-US" dirty="0" err="1" smtClean="0"/>
              <a:t>IaaS</a:t>
            </a:r>
            <a:r>
              <a:rPr lang="en-US" dirty="0" smtClean="0"/>
              <a:t> provider, we should be able to provide the basic virtual storage operations, such as </a:t>
            </a:r>
            <a:r>
              <a:rPr lang="en-US" i="1" dirty="0" smtClean="0">
                <a:solidFill>
                  <a:srgbClr val="C00000"/>
                </a:solidFill>
              </a:rPr>
              <a:t>space allocation</a:t>
            </a:r>
            <a:r>
              <a:rPr lang="en-US" dirty="0" smtClean="0"/>
              <a:t>, </a:t>
            </a:r>
            <a:r>
              <a:rPr lang="en-US" i="1" dirty="0" smtClean="0">
                <a:solidFill>
                  <a:srgbClr val="C00000"/>
                </a:solidFill>
              </a:rPr>
              <a:t>space release</a:t>
            </a:r>
            <a:r>
              <a:rPr lang="en-US" dirty="0" smtClean="0"/>
              <a:t>, </a:t>
            </a:r>
            <a:r>
              <a:rPr lang="en-US" i="1" dirty="0" smtClean="0">
                <a:solidFill>
                  <a:srgbClr val="C00000"/>
                </a:solidFill>
              </a:rPr>
              <a:t>data writing </a:t>
            </a:r>
            <a:r>
              <a:rPr lang="en-US" dirty="0" smtClean="0"/>
              <a:t>and </a:t>
            </a:r>
            <a:r>
              <a:rPr lang="en-US" i="1" dirty="0" smtClean="0">
                <a:solidFill>
                  <a:srgbClr val="C00000"/>
                </a:solidFill>
              </a:rPr>
              <a:t>data reading</a:t>
            </a:r>
            <a:r>
              <a:rPr lang="en-US" dirty="0" smtClean="0"/>
              <a:t>, …etc.</a:t>
            </a:r>
            <a:endParaRPr lang="en-US" dirty="0" smtClean="0"/>
          </a:p>
          <a:p>
            <a:pPr lvl="2"/>
            <a:r>
              <a:rPr lang="en-US" b="1" i="1" dirty="0" smtClean="0"/>
              <a:t>Virtual Network</a:t>
            </a:r>
            <a:r>
              <a:rPr lang="en-US" dirty="0" smtClean="0"/>
              <a:t> – As an </a:t>
            </a:r>
            <a:r>
              <a:rPr lang="en-US" dirty="0" err="1" smtClean="0"/>
              <a:t>IaaS</a:t>
            </a:r>
            <a:r>
              <a:rPr lang="en-US" dirty="0" smtClean="0"/>
              <a:t> provider, we should be able to provide the basic virtual network operations, such as </a:t>
            </a:r>
            <a:r>
              <a:rPr lang="en-US" i="1" dirty="0" smtClean="0">
                <a:solidFill>
                  <a:srgbClr val="C00000"/>
                </a:solidFill>
              </a:rPr>
              <a:t>IP address allocation</a:t>
            </a:r>
            <a:r>
              <a:rPr lang="en-US" dirty="0" smtClean="0"/>
              <a:t>, </a:t>
            </a:r>
            <a:r>
              <a:rPr lang="en-US" i="1" dirty="0" smtClean="0">
                <a:solidFill>
                  <a:srgbClr val="C00000"/>
                </a:solidFill>
              </a:rPr>
              <a:t>domain name register</a:t>
            </a:r>
            <a:r>
              <a:rPr lang="en-US" dirty="0" smtClean="0"/>
              <a:t>, </a:t>
            </a:r>
            <a:r>
              <a:rPr lang="en-US" i="1" dirty="0" smtClean="0">
                <a:solidFill>
                  <a:srgbClr val="C00000"/>
                </a:solidFill>
              </a:rPr>
              <a:t>connection establishment </a:t>
            </a:r>
            <a:r>
              <a:rPr lang="en-US" dirty="0" smtClean="0"/>
              <a:t>and </a:t>
            </a:r>
            <a:r>
              <a:rPr lang="en-US" i="1" dirty="0" smtClean="0">
                <a:solidFill>
                  <a:srgbClr val="C00000"/>
                </a:solidFill>
              </a:rPr>
              <a:t>bandwidth provision</a:t>
            </a:r>
            <a:r>
              <a:rPr lang="en-US" dirty="0" smtClean="0"/>
              <a:t>, …etc.</a:t>
            </a:r>
            <a:endParaRPr lang="en-US" dirty="0" smtClean="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a:t>
            </a:r>
            <a:endParaRPr lang="en-US" dirty="0"/>
          </a:p>
        </p:txBody>
      </p:sp>
      <p:sp>
        <p:nvSpPr>
          <p:cNvPr id="3" name="Content Placeholder 2"/>
          <p:cNvSpPr>
            <a:spLocks noGrp="1"/>
          </p:cNvSpPr>
          <p:nvPr>
            <p:ph idx="1"/>
          </p:nvPr>
        </p:nvSpPr>
        <p:spPr/>
        <p:txBody>
          <a:bodyPr/>
          <a:lstStyle/>
          <a:p>
            <a:r>
              <a:rPr lang="en-US" dirty="0" smtClean="0"/>
              <a:t>Provide service – </a:t>
            </a:r>
            <a:r>
              <a:rPr lang="en-US" b="1" dirty="0" smtClean="0"/>
              <a:t>System Monitoring Interface</a:t>
            </a:r>
            <a:endParaRPr lang="en-US" b="1" dirty="0" smtClean="0"/>
          </a:p>
          <a:p>
            <a:pPr lvl="1"/>
            <a:r>
              <a:rPr lang="en-US" dirty="0" smtClean="0"/>
              <a:t>Several types of monitoring metrics :</a:t>
            </a:r>
            <a:endParaRPr lang="en-US" dirty="0" smtClean="0"/>
          </a:p>
          <a:p>
            <a:pPr lvl="2"/>
            <a:r>
              <a:rPr lang="en-US" b="1" i="1" dirty="0" smtClean="0"/>
              <a:t>Virtual Machine </a:t>
            </a:r>
            <a:r>
              <a:rPr lang="en-US" dirty="0" smtClean="0"/>
              <a:t>– As an </a:t>
            </a:r>
            <a:r>
              <a:rPr lang="en-US" dirty="0" err="1" smtClean="0"/>
              <a:t>IaaS</a:t>
            </a:r>
            <a:r>
              <a:rPr lang="en-US" dirty="0" smtClean="0"/>
              <a:t> provider, we should be able to monitor some system states of each virtual machine, such as </a:t>
            </a:r>
            <a:r>
              <a:rPr lang="en-US" i="1" dirty="0" smtClean="0">
                <a:solidFill>
                  <a:srgbClr val="C00000"/>
                </a:solidFill>
              </a:rPr>
              <a:t>CPU loading</a:t>
            </a:r>
            <a:r>
              <a:rPr lang="en-US" dirty="0" smtClean="0"/>
              <a:t>, </a:t>
            </a:r>
            <a:r>
              <a:rPr lang="en-US" i="1" dirty="0" smtClean="0">
                <a:solidFill>
                  <a:srgbClr val="C00000"/>
                </a:solidFill>
              </a:rPr>
              <a:t>memory utilization</a:t>
            </a:r>
            <a:r>
              <a:rPr lang="en-US" dirty="0" smtClean="0"/>
              <a:t>, </a:t>
            </a:r>
            <a:r>
              <a:rPr lang="en-US" i="1" dirty="0" smtClean="0">
                <a:solidFill>
                  <a:srgbClr val="C00000"/>
                </a:solidFill>
              </a:rPr>
              <a:t>IO loading </a:t>
            </a:r>
            <a:r>
              <a:rPr lang="en-US" dirty="0" smtClean="0"/>
              <a:t>and </a:t>
            </a:r>
            <a:r>
              <a:rPr lang="en-US" i="1" dirty="0" smtClean="0">
                <a:solidFill>
                  <a:srgbClr val="C00000"/>
                </a:solidFill>
              </a:rPr>
              <a:t>internal network loading</a:t>
            </a:r>
            <a:r>
              <a:rPr lang="en-US" dirty="0" smtClean="0"/>
              <a:t>, …etc.</a:t>
            </a:r>
            <a:endParaRPr lang="en-US" dirty="0" smtClean="0"/>
          </a:p>
          <a:p>
            <a:pPr lvl="2"/>
            <a:r>
              <a:rPr lang="en-US" b="1" i="1" dirty="0" smtClean="0"/>
              <a:t>Virtual Storage </a:t>
            </a:r>
            <a:r>
              <a:rPr lang="en-US" dirty="0" smtClean="0"/>
              <a:t>– As an </a:t>
            </a:r>
            <a:r>
              <a:rPr lang="en-US" dirty="0" err="1" smtClean="0"/>
              <a:t>IaaS</a:t>
            </a:r>
            <a:r>
              <a:rPr lang="en-US" dirty="0" smtClean="0"/>
              <a:t> provider, we should be able to monitor some storage states of each virtual storage, such as </a:t>
            </a:r>
            <a:r>
              <a:rPr lang="en-US" i="1" dirty="0" smtClean="0">
                <a:solidFill>
                  <a:srgbClr val="C00000"/>
                </a:solidFill>
              </a:rPr>
              <a:t>virtual space utilization</a:t>
            </a:r>
            <a:r>
              <a:rPr lang="en-US" dirty="0" smtClean="0"/>
              <a:t>, </a:t>
            </a:r>
            <a:r>
              <a:rPr lang="en-US" i="1" dirty="0" smtClean="0">
                <a:solidFill>
                  <a:srgbClr val="C00000"/>
                </a:solidFill>
              </a:rPr>
              <a:t>data duplication</a:t>
            </a:r>
            <a:r>
              <a:rPr lang="en-US" dirty="0" smtClean="0"/>
              <a:t> and </a:t>
            </a:r>
            <a:r>
              <a:rPr lang="en-US" i="1" dirty="0" smtClean="0">
                <a:solidFill>
                  <a:srgbClr val="C00000"/>
                </a:solidFill>
              </a:rPr>
              <a:t>storage device access bandwidth</a:t>
            </a:r>
            <a:r>
              <a:rPr lang="en-US" dirty="0" smtClean="0"/>
              <a:t>, …etc.</a:t>
            </a:r>
            <a:endParaRPr lang="en-US" dirty="0" smtClean="0"/>
          </a:p>
          <a:p>
            <a:pPr lvl="2"/>
            <a:r>
              <a:rPr lang="en-US" b="1" i="1" dirty="0" smtClean="0"/>
              <a:t>Virtual Network </a:t>
            </a:r>
            <a:r>
              <a:rPr lang="en-US" dirty="0" smtClean="0"/>
              <a:t>– As an </a:t>
            </a:r>
            <a:r>
              <a:rPr lang="en-US" dirty="0" err="1" smtClean="0"/>
              <a:t>IaaS</a:t>
            </a:r>
            <a:r>
              <a:rPr lang="en-US" dirty="0" smtClean="0"/>
              <a:t> provider, we should be able to monitor some network states of each virtual network, such as </a:t>
            </a:r>
            <a:r>
              <a:rPr lang="en-US" i="1" dirty="0" smtClean="0">
                <a:solidFill>
                  <a:srgbClr val="C00000"/>
                </a:solidFill>
              </a:rPr>
              <a:t>virtual network bandwidth</a:t>
            </a:r>
            <a:r>
              <a:rPr lang="en-US" dirty="0" smtClean="0"/>
              <a:t>, </a:t>
            </a:r>
            <a:r>
              <a:rPr lang="en-US" i="1" dirty="0" smtClean="0">
                <a:solidFill>
                  <a:srgbClr val="C00000"/>
                </a:solidFill>
              </a:rPr>
              <a:t>network connectivity </a:t>
            </a:r>
            <a:r>
              <a:rPr lang="en-US" dirty="0" smtClean="0"/>
              <a:t>and </a:t>
            </a:r>
            <a:r>
              <a:rPr lang="en-US" i="1" dirty="0" smtClean="0">
                <a:solidFill>
                  <a:srgbClr val="C00000"/>
                </a:solidFill>
              </a:rPr>
              <a:t>network load balancing</a:t>
            </a:r>
            <a:r>
              <a:rPr lang="en-US" dirty="0" smtClean="0"/>
              <a:t>, …etc.</a:t>
            </a:r>
            <a:endParaRPr lang="en-US" dirty="0"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IaaS</a:t>
            </a:r>
            <a:r>
              <a:rPr lang="en-US" dirty="0" smtClean="0"/>
              <a:t> - Summary</a:t>
            </a:r>
            <a:endParaRPr lang="en-US" dirty="0"/>
          </a:p>
        </p:txBody>
      </p:sp>
      <p:sp>
        <p:nvSpPr>
          <p:cNvPr id="3" name="Content Placeholder 2"/>
          <p:cNvSpPr>
            <a:spLocks noGrp="1"/>
          </p:cNvSpPr>
          <p:nvPr>
            <p:ph idx="1"/>
          </p:nvPr>
        </p:nvSpPr>
        <p:spPr/>
        <p:txBody>
          <a:bodyPr/>
          <a:lstStyle/>
          <a:p>
            <a:r>
              <a:rPr lang="en-US" sz="2000" b="1" dirty="0" err="1" smtClean="0"/>
              <a:t>IaaS</a:t>
            </a:r>
            <a:r>
              <a:rPr lang="en-US" sz="2000" b="1" dirty="0" smtClean="0"/>
              <a:t> is the deployment platform that abstract the infrastructure.</a:t>
            </a:r>
            <a:br>
              <a:rPr lang="en-US" dirty="0" smtClean="0"/>
            </a:br>
            <a:endParaRPr lang="en-US" dirty="0" smtClean="0"/>
          </a:p>
          <a:p>
            <a:r>
              <a:rPr lang="en-US" dirty="0" err="1" smtClean="0"/>
              <a:t>IaaS</a:t>
            </a:r>
            <a:r>
              <a:rPr lang="en-US" dirty="0" smtClean="0"/>
              <a:t> enabling technique</a:t>
            </a:r>
            <a:endParaRPr lang="en-US" dirty="0" smtClean="0"/>
          </a:p>
          <a:p>
            <a:pPr lvl="1"/>
            <a:r>
              <a:rPr lang="en-US" dirty="0" smtClean="0"/>
              <a:t>Virtualization</a:t>
            </a:r>
            <a:endParaRPr lang="en-US" dirty="0" smtClean="0"/>
          </a:p>
          <a:p>
            <a:pPr lvl="2"/>
            <a:r>
              <a:rPr lang="en-US" dirty="0" smtClean="0"/>
              <a:t>Server Virtualization</a:t>
            </a:r>
            <a:endParaRPr lang="en-US" dirty="0" smtClean="0"/>
          </a:p>
          <a:p>
            <a:pPr lvl="2"/>
            <a:r>
              <a:rPr lang="en-US" dirty="0" smtClean="0"/>
              <a:t>Storage Virtualization</a:t>
            </a:r>
            <a:endParaRPr lang="en-US" dirty="0" smtClean="0"/>
          </a:p>
          <a:p>
            <a:pPr lvl="2"/>
            <a:r>
              <a:rPr lang="en-US" dirty="0" smtClean="0"/>
              <a:t>Network Virtualization</a:t>
            </a:r>
            <a:br>
              <a:rPr lang="en-US" dirty="0" smtClean="0"/>
            </a:br>
            <a:endParaRPr lang="en-US" dirty="0" smtClean="0"/>
          </a:p>
          <a:p>
            <a:r>
              <a:rPr lang="en-US" dirty="0" err="1" smtClean="0"/>
              <a:t>IaaS</a:t>
            </a:r>
            <a:r>
              <a:rPr lang="en-US" dirty="0" smtClean="0"/>
              <a:t> provided services</a:t>
            </a:r>
            <a:endParaRPr lang="en-US" dirty="0" smtClean="0"/>
          </a:p>
          <a:p>
            <a:pPr lvl="1"/>
            <a:r>
              <a:rPr lang="en-US" dirty="0" smtClean="0"/>
              <a:t>Resource Management Interface</a:t>
            </a:r>
            <a:endParaRPr lang="en-US" dirty="0" smtClean="0"/>
          </a:p>
          <a:p>
            <a:pPr lvl="1"/>
            <a:r>
              <a:rPr lang="en-US" dirty="0" smtClean="0"/>
              <a:t>System Monitoring Interface</a:t>
            </a:r>
            <a:endParaRPr lang="en-US" dirty="0"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Models</a:t>
            </a:r>
            <a:endParaRPr lang="en-US" dirty="0"/>
          </a:p>
        </p:txBody>
      </p:sp>
      <p:sp>
        <p:nvSpPr>
          <p:cNvPr id="3" name="Text Placeholder 2"/>
          <p:cNvSpPr>
            <a:spLocks noGrp="1"/>
          </p:cNvSpPr>
          <p:nvPr>
            <p:ph type="body" idx="1"/>
          </p:nvPr>
        </p:nvSpPr>
        <p:spPr/>
        <p:txBody>
          <a:bodyPr/>
          <a:lstStyle/>
          <a:p>
            <a:r>
              <a:rPr lang="en-US" dirty="0" smtClean="0"/>
              <a:t>Infrastructure as a Service</a:t>
            </a:r>
            <a:endParaRPr lang="en-US" dirty="0" smtClean="0"/>
          </a:p>
          <a:p>
            <a:r>
              <a:rPr lang="en-US" dirty="0" smtClean="0">
                <a:solidFill>
                  <a:srgbClr val="C00000"/>
                </a:solidFill>
              </a:rPr>
              <a:t>Platform as a Service</a:t>
            </a:r>
            <a:endParaRPr lang="en-US" dirty="0" smtClean="0">
              <a:solidFill>
                <a:srgbClr val="C00000"/>
              </a:solidFill>
            </a:endParaRPr>
          </a:p>
          <a:p>
            <a:r>
              <a:rPr lang="en-US" dirty="0" smtClean="0"/>
              <a:t>Software as a Service</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k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urse Them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Sky</Template>
  <TotalTime>0</TotalTime>
  <Words>43402</Words>
  <Application>WPS Presentation</Application>
  <PresentationFormat>On-screen Show (4:3)</PresentationFormat>
  <Paragraphs>1296</Paragraphs>
  <Slides>122</Slides>
  <Notes>2</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122</vt:i4>
      </vt:variant>
    </vt:vector>
  </HeadingPairs>
  <TitlesOfParts>
    <vt:vector size="135" baseType="lpstr">
      <vt:lpstr>Arial</vt:lpstr>
      <vt:lpstr>SimSun</vt:lpstr>
      <vt:lpstr>Wingdings</vt:lpstr>
      <vt:lpstr>Cambria</vt:lpstr>
      <vt:lpstr>DFKai-SB</vt:lpstr>
      <vt:lpstr>PMingLiU</vt:lpstr>
      <vt:lpstr>Calibri</vt:lpstr>
      <vt:lpstr>Microsoft YaHei</vt:lpstr>
      <vt:lpstr>Arial Unicode MS</vt:lpstr>
      <vt:lpstr>MS PGothic</vt:lpstr>
      <vt:lpstr>Helvetica</vt:lpstr>
      <vt:lpstr>Sky</vt:lpstr>
      <vt:lpstr>Course Themes</vt:lpstr>
      <vt:lpstr>雲端計算 Cloud Computing</vt:lpstr>
      <vt:lpstr>Agenda</vt:lpstr>
      <vt:lpstr>What is Cloud Computing ?</vt:lpstr>
      <vt:lpstr>Cloud Disclaimers</vt:lpstr>
      <vt:lpstr>Cloud Definitions</vt:lpstr>
      <vt:lpstr>Cloud Definitions</vt:lpstr>
      <vt:lpstr>Cloud Definitions</vt:lpstr>
      <vt:lpstr>Cloud Definitions</vt:lpstr>
      <vt:lpstr>Cloud Definitions</vt:lpstr>
      <vt:lpstr>PowerPoint 演示文稿</vt:lpstr>
      <vt:lpstr>What is Cloud computing ?</vt:lpstr>
      <vt:lpstr>In Our Humble Opinion</vt:lpstr>
      <vt:lpstr>Properties and Characteristics</vt:lpstr>
      <vt:lpstr>Central Ideas</vt:lpstr>
      <vt:lpstr>Central Ideas</vt:lpstr>
      <vt:lpstr>Utility Computing</vt:lpstr>
      <vt:lpstr>What Is Service?</vt:lpstr>
      <vt:lpstr>What Is Web Service?</vt:lpstr>
      <vt:lpstr>Service Oriented Architecture</vt:lpstr>
      <vt:lpstr>Quality Of Service</vt:lpstr>
      <vt:lpstr>Quality Of Service</vt:lpstr>
      <vt:lpstr>Service Level Agreement</vt:lpstr>
      <vt:lpstr>Scalability &amp; Elasticity</vt:lpstr>
      <vt:lpstr>Scalability &amp; Elasticity</vt:lpstr>
      <vt:lpstr>Dynamic Provisioning</vt:lpstr>
      <vt:lpstr>Dynamic Provisioning</vt:lpstr>
      <vt:lpstr>Dynamic Provisioning</vt:lpstr>
      <vt:lpstr>Dynamic Provisioning</vt:lpstr>
      <vt:lpstr>Multi-tenant Design</vt:lpstr>
      <vt:lpstr>Availability &amp; Reliability</vt:lpstr>
      <vt:lpstr>Availability &amp; Reliability</vt:lpstr>
      <vt:lpstr>Fault Tolerance</vt:lpstr>
      <vt:lpstr>Fault Tolerance</vt:lpstr>
      <vt:lpstr>Fault Tolerance</vt:lpstr>
      <vt:lpstr>Fault Tolerance</vt:lpstr>
      <vt:lpstr>System Resilience</vt:lpstr>
      <vt:lpstr>System Resilience</vt:lpstr>
      <vt:lpstr>System Security</vt:lpstr>
      <vt:lpstr>System Security</vt:lpstr>
      <vt:lpstr>Manageability &amp; Interoperability</vt:lpstr>
      <vt:lpstr>Manageability &amp; Interoperability</vt:lpstr>
      <vt:lpstr>Control Automation</vt:lpstr>
      <vt:lpstr>Control Automation</vt:lpstr>
      <vt:lpstr>System Monitoring</vt:lpstr>
      <vt:lpstr>Billing System</vt:lpstr>
      <vt:lpstr>Performance &amp; Optimization</vt:lpstr>
      <vt:lpstr>Performance &amp; Optimization</vt:lpstr>
      <vt:lpstr>Parallel Processing</vt:lpstr>
      <vt:lpstr>Parallel Processing</vt:lpstr>
      <vt:lpstr>Load Balancing</vt:lpstr>
      <vt:lpstr>Job Scheduling</vt:lpstr>
      <vt:lpstr>Accessibility &amp; Portability</vt:lpstr>
      <vt:lpstr>Accessibility &amp; Portability</vt:lpstr>
      <vt:lpstr>Uniform Access</vt:lpstr>
      <vt:lpstr>Thin Client</vt:lpstr>
      <vt:lpstr>What is cloud computing ?</vt:lpstr>
      <vt:lpstr>Benefits From Cloud</vt:lpstr>
      <vt:lpstr>PowerPoint 演示文稿</vt:lpstr>
      <vt:lpstr>Reduce Initial Investment</vt:lpstr>
      <vt:lpstr>Reduce Initial Investment</vt:lpstr>
      <vt:lpstr>Reduce Initial Investment</vt:lpstr>
      <vt:lpstr>Reduce Capital Expenditure</vt:lpstr>
      <vt:lpstr>Reduce Capital Expenditure</vt:lpstr>
      <vt:lpstr>Reduce Capital Expenditure</vt:lpstr>
      <vt:lpstr>Improve Industrial Specialization</vt:lpstr>
      <vt:lpstr>Improve Industrial Specialization</vt:lpstr>
      <vt:lpstr>Improve Industrial Specialization</vt:lpstr>
      <vt:lpstr>Improve Resource Utilization</vt:lpstr>
      <vt:lpstr>Improve Resource Utilization</vt:lpstr>
      <vt:lpstr>Improve Resource Utilization</vt:lpstr>
      <vt:lpstr>PowerPoint 演示文稿</vt:lpstr>
      <vt:lpstr>Reduce Local Computing Power</vt:lpstr>
      <vt:lpstr>Reduce Local Computing Power</vt:lpstr>
      <vt:lpstr>Reduce Local Computing Power</vt:lpstr>
      <vt:lpstr>Reduce Local Storage Power</vt:lpstr>
      <vt:lpstr>Reduce Local Storage Power</vt:lpstr>
      <vt:lpstr>Reduce Local Storage Power</vt:lpstr>
      <vt:lpstr>Variety of End Devices</vt:lpstr>
      <vt:lpstr>Variety of End Devices</vt:lpstr>
      <vt:lpstr>Variety of End Devices</vt:lpstr>
      <vt:lpstr>Agenda</vt:lpstr>
      <vt:lpstr>Service Models</vt:lpstr>
      <vt:lpstr>PowerPoint 演示文稿</vt:lpstr>
      <vt:lpstr>PowerPoint 演示文稿</vt:lpstr>
      <vt:lpstr>PowerPoint 演示文稿</vt:lpstr>
      <vt:lpstr>PowerPoint 演示文稿</vt:lpstr>
      <vt:lpstr>PowerPoint 演示文稿</vt:lpstr>
      <vt:lpstr>PowerPoint 演示文稿</vt:lpstr>
      <vt:lpstr>Service Models Overview</vt:lpstr>
      <vt:lpstr>Service Model Overview</vt:lpstr>
      <vt:lpstr>Service Models</vt:lpstr>
      <vt:lpstr>Infrastructure as a Service</vt:lpstr>
      <vt:lpstr>Infrastructure as a Service</vt:lpstr>
      <vt:lpstr>Infrastructure as a Service</vt:lpstr>
      <vt:lpstr>Infrastructure as a Service</vt:lpstr>
      <vt:lpstr>Infrastructure as a Service</vt:lpstr>
      <vt:lpstr>Infrastructure as a Service</vt:lpstr>
      <vt:lpstr>IaaS - Summary</vt:lpstr>
      <vt:lpstr>Service Models</vt:lpstr>
      <vt:lpstr>Platform as a Service</vt:lpstr>
      <vt:lpstr>Platform as a Service</vt:lpstr>
      <vt:lpstr>Platform as a Service</vt:lpstr>
      <vt:lpstr>Platform as a Service</vt:lpstr>
      <vt:lpstr>Platform as a Service </vt:lpstr>
      <vt:lpstr>PaaS - Summary</vt:lpstr>
      <vt:lpstr>Service Models</vt:lpstr>
      <vt:lpstr>Software as a Service</vt:lpstr>
      <vt:lpstr>Software as a Service</vt:lpstr>
      <vt:lpstr>Software as a Service</vt:lpstr>
      <vt:lpstr>Software as a Service</vt:lpstr>
      <vt:lpstr>Software as a Service</vt:lpstr>
      <vt:lpstr>SaaS - Summary</vt:lpstr>
      <vt:lpstr>Deployment models</vt:lpstr>
      <vt:lpstr>Deployment Model</vt:lpstr>
      <vt:lpstr>Public Cloud</vt:lpstr>
      <vt:lpstr>Private Cloud</vt:lpstr>
      <vt:lpstr>Public vs. Private</vt:lpstr>
      <vt:lpstr>Community Cloud</vt:lpstr>
      <vt:lpstr>Hybrid Cloud</vt:lpstr>
      <vt:lpstr>Cloud Ecosystem</vt:lpstr>
      <vt:lpstr>Summary </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dc:title>
  <dc:creator>cyhuang</dc:creator>
  <cp:lastModifiedBy>Administrator</cp:lastModifiedBy>
  <cp:revision>1657</cp:revision>
  <dcterms:created xsi:type="dcterms:W3CDTF">2006-08-16T00:00:00Z</dcterms:created>
  <dcterms:modified xsi:type="dcterms:W3CDTF">2019-12-12T06:30:42Z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1033-11.2.0.9070</vt:lpwstr>
  </property>
</Properties>
</file>